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sldIdLst>
    <p:sldId id="256" r:id="rId5"/>
    <p:sldId id="261" r:id="rId6"/>
    <p:sldId id="262" r:id="rId7"/>
    <p:sldId id="258" r:id="rId8"/>
    <p:sldId id="257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é Antonio Parra Sánchez" initials="JAPS" lastIdx="28" clrIdx="0">
    <p:extLst>
      <p:ext uri="{19B8F6BF-5375-455C-9EA6-DF929625EA0E}">
        <p15:presenceInfo xmlns:p15="http://schemas.microsoft.com/office/powerpoint/2012/main" userId="S-1-5-21-586838802-3905140638-787700010-23154" providerId="AD"/>
      </p:ext>
    </p:extLst>
  </p:cmAuthor>
  <p:cmAuthor id="2" name="Xiuhcoatl Nahve" initials="XN" lastIdx="3" clrIdx="1">
    <p:extLst>
      <p:ext uri="{19B8F6BF-5375-455C-9EA6-DF929625EA0E}">
        <p15:presenceInfo xmlns:p15="http://schemas.microsoft.com/office/powerpoint/2012/main" userId="1c46af977150a98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349281-BD63-49E8-8844-A76CFE2C736B}" v="1" dt="2019-10-03T04:49:22.0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2"/>
    <p:restoredTop sz="94694"/>
  </p:normalViewPr>
  <p:slideViewPr>
    <p:cSldViewPr snapToGrid="0" snapToObjects="1">
      <p:cViewPr varScale="1">
        <p:scale>
          <a:sx n="62" d="100"/>
          <a:sy n="62" d="100"/>
        </p:scale>
        <p:origin x="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FRAIN CARREON ORTIZ" userId="061ee865-fbe9-4c87-b8d9-ac05896f9a73" providerId="ADAL" clId="{58CB9BDD-A9F2-45CE-BC23-BC814CE0E835}"/>
    <pc:docChg chg="modSld">
      <pc:chgData name="EFRAIN CARREON ORTIZ" userId="061ee865-fbe9-4c87-b8d9-ac05896f9a73" providerId="ADAL" clId="{58CB9BDD-A9F2-45CE-BC23-BC814CE0E835}" dt="2019-10-03T04:49:24.205" v="1" actId="1076"/>
      <pc:docMkLst>
        <pc:docMk/>
      </pc:docMkLst>
      <pc:sldChg chg="addSp modSp">
        <pc:chgData name="EFRAIN CARREON ORTIZ" userId="061ee865-fbe9-4c87-b8d9-ac05896f9a73" providerId="ADAL" clId="{58CB9BDD-A9F2-45CE-BC23-BC814CE0E835}" dt="2019-10-03T04:49:24.205" v="1" actId="1076"/>
        <pc:sldMkLst>
          <pc:docMk/>
          <pc:sldMk cId="3068375850" sldId="262"/>
        </pc:sldMkLst>
        <pc:spChg chg="add mod">
          <ac:chgData name="EFRAIN CARREON ORTIZ" userId="061ee865-fbe9-4c87-b8d9-ac05896f9a73" providerId="ADAL" clId="{58CB9BDD-A9F2-45CE-BC23-BC814CE0E835}" dt="2019-10-03T04:49:24.205" v="1" actId="1076"/>
          <ac:spMkLst>
            <pc:docMk/>
            <pc:sldMk cId="3068375850" sldId="262"/>
            <ac:spMk id="34" creationId="{9E170595-3606-4A23-A4A5-3BA7E18915B4}"/>
          </ac:spMkLst>
        </pc:spChg>
      </pc:sldChg>
    </pc:docChg>
  </pc:docChgLst>
</pc:chgInfo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media/model3d9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1550C-00AA-4A72-9EA7-07E7919CC19E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ED280-C996-4448-820E-2B34C566ABD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2617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ED280-C996-4448-820E-2B34C566ABDC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322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B5F2E6-FF7B-4DDE-9119-76DE28F5A191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90204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513A2-1594-2C47-B2A6-EDECCAD5B3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493759-1304-C945-B40E-A725B1141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DA6132-5230-7C4F-870A-FC16C5396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165B34-C81B-834B-A5ED-1FEA9373E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95ABD8-C2C1-CC41-80E3-02E5C5806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668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3845C-BB2C-5E4A-878E-48372ED8B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D24401-4E5F-334C-A785-0651BEA0E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ADF6B9-B2AD-5149-90B3-C9C945BF1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DEAF5E-3140-8443-8428-E0ED383CA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C1BA2A-F5ED-8644-97CE-F28D6B672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737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83B501F-49E3-B147-9ED1-8DFB2E8E34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A82752-18A5-A84C-9BA8-CB6A10F27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B9119D-953E-A647-8525-15879C03B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155EF-08AA-F446-A0D1-92142612A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F47471-8F72-5E4B-93A2-9DFD0E04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32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A2367-F8ED-6B43-958B-CDB1C79BA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90456C-76AA-CC45-868A-56515F899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15DCD6-D047-4E43-811C-7DF662E3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F6F5D3-BAB5-5746-B75E-7A62A21CE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ADE1AF-1162-2E43-8F47-27B39E625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878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31F5B-1F26-1248-9EF5-F079AC2AB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FAA806-72EE-3344-BF73-E52725BC3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68757D-1E8A-4344-AC14-B90003C82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D17EF2-CA73-D647-A336-C1C081254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012BD6-24B4-CF40-A7B0-F00381C8E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5003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5309F0-624B-F14C-893C-BDAB8A0C7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D34BC2-FDE2-3049-B4A5-84897665E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02522E3-258D-D349-8E0F-F344AD11B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C648D9-E3A1-284B-8803-E2FB615C3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1201D4-37CF-F24D-BC80-828743EE5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B96A45-62CC-AA4D-A3D7-AC734E01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82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5A9424-4276-C84E-B124-3561ADF4F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67D419B-AF2B-A942-8674-FFDCE4E92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92836A0-8E5C-1C41-92F8-792C79F2D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CB011E4-D908-F54A-AEEE-8967FEAC6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6C6A0D3-862C-964A-89E9-AC959D695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3005609-1246-C944-9286-D8EC025C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DDA6FEF-4C9A-5D4D-9B43-28710CD0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199BAE-7460-ED4B-A1CE-7EF13D5D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3652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465B41-0228-8D41-AAAE-3C23F82DC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800CAC-B329-5A4B-9E4B-06C1631E7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F8D9237-E2ED-2C47-8E54-8D3936F5A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2FCAA44-6085-4D49-8EB3-274F3666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1752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67D7BC5-4BF0-2549-8944-5DC20F8FA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3954FBC-B10D-F446-97EE-CC1FBECB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DE643F-02C4-7445-8F5C-B1B41B0CD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72219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F7A03-342C-9647-8FA3-2991770CE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D63F34-7AF2-6B4A-9FDA-3BF36A423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EBE464-07E1-AF40-8C61-699FDFC45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A33200-A031-3E46-9A60-DA2CF83E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92A15E-C4D3-0547-9463-E1976E11E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B4EE53-5643-DA44-A938-FF4FA9C1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42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9B3E1D-BD38-8440-A521-E8A68F5C3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2D3A87A-9506-3143-90A9-F8553FAA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4E07332-2DBD-D841-8B62-EFB66F2AB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3351280-0970-E84B-9763-F7DE96BC7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E18BA0-8DAC-954F-9D55-C70F8F15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52A9775-A33A-5F4D-8D45-0FDBFE2DA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7140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FBF0C6F-5FB9-354B-A9BE-78F0B558C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A5DBE1-0301-A34B-9BD1-FEB5B3A62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146624-90D7-7141-A317-911B24E854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81F30-B1D8-014D-838C-0ED415F5863D}" type="datetimeFigureOut">
              <a:rPr lang="es-MX" smtClean="0"/>
              <a:t>02/10/2019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524F30E-F653-954F-BAC8-9CB0716639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68A622-A87B-6943-9A30-7C9883A2B5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86218-0FD0-9449-A13B-680F165B656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85415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26" Type="http://schemas.openxmlformats.org/officeDocument/2006/relationships/image" Target="../media/image15.png"/><Relationship Id="rId39" Type="http://schemas.microsoft.com/office/2017/06/relationships/model3d" Target="../media/model3d6.glb"/><Relationship Id="rId21" Type="http://schemas.openxmlformats.org/officeDocument/2006/relationships/image" Target="../media/image11.png"/><Relationship Id="rId34" Type="http://schemas.openxmlformats.org/officeDocument/2006/relationships/image" Target="../media/image18.png"/><Relationship Id="rId42" Type="http://schemas.microsoft.com/office/2017/06/relationships/model3d" Target="../media/model3d7.glb"/><Relationship Id="rId47" Type="http://schemas.openxmlformats.org/officeDocument/2006/relationships/image" Target="../media/image100.png"/><Relationship Id="rId50" Type="http://schemas.openxmlformats.org/officeDocument/2006/relationships/image" Target="../media/image2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7.png"/><Relationship Id="rId29" Type="http://schemas.openxmlformats.org/officeDocument/2006/relationships/image" Target="../media/image16.png"/><Relationship Id="rId11" Type="http://schemas.openxmlformats.org/officeDocument/2006/relationships/image" Target="../media/image4.png"/><Relationship Id="rId24" Type="http://schemas.openxmlformats.org/officeDocument/2006/relationships/image" Target="../media/image14.png"/><Relationship Id="rId32" Type="http://schemas.openxmlformats.org/officeDocument/2006/relationships/image" Target="../media/image17.png"/><Relationship Id="rId37" Type="http://schemas.openxmlformats.org/officeDocument/2006/relationships/image" Target="../media/image19.png"/><Relationship Id="rId40" Type="http://schemas.openxmlformats.org/officeDocument/2006/relationships/image" Target="../media/image20.png"/><Relationship Id="rId45" Type="http://schemas.microsoft.com/office/2017/06/relationships/model3d" Target="../media/model3d8.glb"/><Relationship Id="rId5" Type="http://schemas.openxmlformats.org/officeDocument/2006/relationships/image" Target="../media/image1.png"/><Relationship Id="rId15" Type="http://schemas.openxmlformats.org/officeDocument/2006/relationships/image" Target="../media/image6.png"/><Relationship Id="rId23" Type="http://schemas.openxmlformats.org/officeDocument/2006/relationships/image" Target="../media/image13.png"/><Relationship Id="rId28" Type="http://schemas.openxmlformats.org/officeDocument/2006/relationships/image" Target="../media/image16.png"/><Relationship Id="rId36" Type="http://schemas.microsoft.com/office/2017/06/relationships/model3d" Target="../media/model3d5.glb"/><Relationship Id="rId49" Type="http://schemas.openxmlformats.org/officeDocument/2006/relationships/image" Target="../media/image23.png"/><Relationship Id="rId10" Type="http://schemas.openxmlformats.org/officeDocument/2006/relationships/image" Target="../media/image4.png"/><Relationship Id="rId19" Type="http://schemas.openxmlformats.org/officeDocument/2006/relationships/image" Target="../media/image9.png"/><Relationship Id="rId31" Type="http://schemas.openxmlformats.org/officeDocument/2006/relationships/image" Target="../media/image17.png"/><Relationship Id="rId44" Type="http://schemas.openxmlformats.org/officeDocument/2006/relationships/image" Target="../media/image21.png"/><Relationship Id="rId4" Type="http://schemas.openxmlformats.org/officeDocument/2006/relationships/image" Target="../media/image1.png"/><Relationship Id="rId9" Type="http://schemas.openxmlformats.org/officeDocument/2006/relationships/image" Target="../media/image3.png"/><Relationship Id="rId14" Type="http://schemas.openxmlformats.org/officeDocument/2006/relationships/image" Target="../media/image6.png"/><Relationship Id="rId22" Type="http://schemas.openxmlformats.org/officeDocument/2006/relationships/image" Target="../media/image12.png"/><Relationship Id="rId27" Type="http://schemas.openxmlformats.org/officeDocument/2006/relationships/image" Target="../media/image15.png"/><Relationship Id="rId30" Type="http://schemas.microsoft.com/office/2017/06/relationships/model3d" Target="../media/model3d3.glb"/><Relationship Id="rId35" Type="http://schemas.openxmlformats.org/officeDocument/2006/relationships/image" Target="../media/image18.png"/><Relationship Id="rId43" Type="http://schemas.openxmlformats.org/officeDocument/2006/relationships/image" Target="../media/image21.png"/><Relationship Id="rId48" Type="http://schemas.microsoft.com/office/2017/06/relationships/model3d" Target="../media/model3d9.glb"/><Relationship Id="rId8" Type="http://schemas.openxmlformats.org/officeDocument/2006/relationships/image" Target="../media/image3.png"/><Relationship Id="rId51" Type="http://schemas.openxmlformats.org/officeDocument/2006/relationships/image" Target="../media/image24.png"/><Relationship Id="rId3" Type="http://schemas.microsoft.com/office/2017/06/relationships/model3d" Target="../media/model3d1.glb"/><Relationship Id="rId12" Type="http://schemas.openxmlformats.org/officeDocument/2006/relationships/image" Target="../media/image5.png"/><Relationship Id="rId17" Type="http://schemas.openxmlformats.org/officeDocument/2006/relationships/image" Target="../media/image7.png"/><Relationship Id="rId25" Type="http://schemas.microsoft.com/office/2017/06/relationships/model3d" Target="../media/model3d2.glb"/><Relationship Id="rId33" Type="http://schemas.microsoft.com/office/2017/06/relationships/model3d" Target="../media/model3d4.glb"/><Relationship Id="rId38" Type="http://schemas.openxmlformats.org/officeDocument/2006/relationships/image" Target="../media/image19.png"/><Relationship Id="rId46" Type="http://schemas.openxmlformats.org/officeDocument/2006/relationships/image" Target="../media/image22.png"/><Relationship Id="rId20" Type="http://schemas.openxmlformats.org/officeDocument/2006/relationships/image" Target="../media/image10.png"/><Relationship Id="rId41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image" Target="../media/image30.png"/><Relationship Id="rId18" Type="http://schemas.openxmlformats.org/officeDocument/2006/relationships/image" Target="../media/image9.png"/><Relationship Id="rId3" Type="http://schemas.openxmlformats.org/officeDocument/2006/relationships/image" Target="../media/image25.png"/><Relationship Id="rId21" Type="http://schemas.openxmlformats.org/officeDocument/2006/relationships/image" Target="../media/image12.png"/><Relationship Id="rId7" Type="http://schemas.openxmlformats.org/officeDocument/2006/relationships/image" Target="../media/image27.png"/><Relationship Id="rId12" Type="http://schemas.openxmlformats.org/officeDocument/2006/relationships/image" Target="../media/image29.png"/><Relationship Id="rId17" Type="http://schemas.openxmlformats.org/officeDocument/2006/relationships/image" Target="../media/image8.png"/><Relationship Id="rId2" Type="http://schemas.microsoft.com/office/2017/06/relationships/model3d" Target="../media/model3d1.glb"/><Relationship Id="rId16" Type="http://schemas.openxmlformats.org/officeDocument/2006/relationships/image" Target="../media/image31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29.png"/><Relationship Id="rId24" Type="http://schemas.openxmlformats.org/officeDocument/2006/relationships/image" Target="../media/image24.png"/><Relationship Id="rId5" Type="http://schemas.openxmlformats.org/officeDocument/2006/relationships/image" Target="../media/image26.png"/><Relationship Id="rId15" Type="http://schemas.openxmlformats.org/officeDocument/2006/relationships/image" Target="../media/image31.png"/><Relationship Id="rId23" Type="http://schemas.openxmlformats.org/officeDocument/2006/relationships/image" Target="../media/image14.png"/><Relationship Id="rId10" Type="http://schemas.openxmlformats.org/officeDocument/2006/relationships/image" Target="../media/image28.png"/><Relationship Id="rId19" Type="http://schemas.openxmlformats.org/officeDocument/2006/relationships/image" Target="../media/image10.png"/><Relationship Id="rId4" Type="http://schemas.openxmlformats.org/officeDocument/2006/relationships/image" Target="../media/image25.png"/><Relationship Id="rId9" Type="http://schemas.openxmlformats.org/officeDocument/2006/relationships/image" Target="../media/image28.png"/><Relationship Id="rId14" Type="http://schemas.openxmlformats.org/officeDocument/2006/relationships/image" Target="../media/image30.png"/><Relationship Id="rId2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4516D-BC5F-4849-B8DD-CFED6DAC2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Centro de Innovación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5874E3-8CAC-8945-8301-ABA533549B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Marco metodológico y pragmático para la incorporación de la industria 4.0</a:t>
            </a:r>
          </a:p>
        </p:txBody>
      </p:sp>
    </p:spTree>
    <p:extLst>
      <p:ext uri="{BB962C8B-B14F-4D97-AF65-F5344CB8AC3E}">
        <p14:creationId xmlns:p14="http://schemas.microsoft.com/office/powerpoint/2010/main" val="752100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E32755EA-1B33-42A2-B545-BEB7F574D2CA}"/>
              </a:ext>
            </a:extLst>
          </p:cNvPr>
          <p:cNvSpPr/>
          <p:nvPr/>
        </p:nvSpPr>
        <p:spPr>
          <a:xfrm>
            <a:off x="690709" y="4161706"/>
            <a:ext cx="3759200" cy="6381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Camino a la industria tecnológica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Modelo 3D 7" descr="Caja blanca">
                <a:extLst>
                  <a:ext uri="{FF2B5EF4-FFF2-40B4-BE49-F238E27FC236}">
                    <a16:creationId xmlns:a16="http://schemas.microsoft.com/office/drawing/2014/main" id="{891DC47F-C75B-4A4E-A261-4139AA4C4E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3342901"/>
                  </p:ext>
                </p:extLst>
              </p:nvPr>
            </p:nvGraphicFramePr>
            <p:xfrm>
              <a:off x="4959495" y="501025"/>
              <a:ext cx="1671291" cy="160379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71291" cy="1603795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3754740" ay="857307" az="152642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7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Modelo 3D 7" descr="Caja blanca">
                <a:extLst>
                  <a:ext uri="{FF2B5EF4-FFF2-40B4-BE49-F238E27FC236}">
                    <a16:creationId xmlns:a16="http://schemas.microsoft.com/office/drawing/2014/main" id="{891DC47F-C75B-4A4E-A261-4139AA4C4E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59495" y="501025"/>
                <a:ext cx="1671291" cy="1603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Modelo 3D 8" descr="Caja blanca">
                <a:extLst>
                  <a:ext uri="{FF2B5EF4-FFF2-40B4-BE49-F238E27FC236}">
                    <a16:creationId xmlns:a16="http://schemas.microsoft.com/office/drawing/2014/main" id="{85FB5E99-2C84-4276-89E3-3BAFBFDB7B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3550572"/>
                  </p:ext>
                </p:extLst>
              </p:nvPr>
            </p:nvGraphicFramePr>
            <p:xfrm>
              <a:off x="10277061" y="2996897"/>
              <a:ext cx="1668361" cy="171336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68361" cy="1713369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4872149" ay="-860036" az="-3479321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7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Modelo 3D 8" descr="Caja blanca">
                <a:extLst>
                  <a:ext uri="{FF2B5EF4-FFF2-40B4-BE49-F238E27FC236}">
                    <a16:creationId xmlns:a16="http://schemas.microsoft.com/office/drawing/2014/main" id="{85FB5E99-2C84-4276-89E3-3BAFBFDB7B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77061" y="2996897"/>
                <a:ext cx="1668361" cy="17133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1" name="Modelo 3D 10" descr="Caja blanca">
                <a:extLst>
                  <a:ext uri="{FF2B5EF4-FFF2-40B4-BE49-F238E27FC236}">
                    <a16:creationId xmlns:a16="http://schemas.microsoft.com/office/drawing/2014/main" id="{675C7689-5920-4494-818E-9FB36406BC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91992978"/>
                  </p:ext>
                </p:extLst>
              </p:nvPr>
            </p:nvGraphicFramePr>
            <p:xfrm>
              <a:off x="5859113" y="4519674"/>
              <a:ext cx="1653010" cy="161709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53010" cy="1617099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6941156" ay="796528" az="926878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7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1" name="Modelo 3D 10" descr="Caja blanca">
                <a:extLst>
                  <a:ext uri="{FF2B5EF4-FFF2-40B4-BE49-F238E27FC236}">
                    <a16:creationId xmlns:a16="http://schemas.microsoft.com/office/drawing/2014/main" id="{675C7689-5920-4494-818E-9FB36406BC7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59113" y="4519674"/>
                <a:ext cx="1653010" cy="1617099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CuadroTexto 11">
            <a:extLst>
              <a:ext uri="{FF2B5EF4-FFF2-40B4-BE49-F238E27FC236}">
                <a16:creationId xmlns:a16="http://schemas.microsoft.com/office/drawing/2014/main" id="{EAF94C80-D2EA-4233-B999-79F38E258003}"/>
              </a:ext>
            </a:extLst>
          </p:cNvPr>
          <p:cNvSpPr txBox="1"/>
          <p:nvPr/>
        </p:nvSpPr>
        <p:spPr>
          <a:xfrm>
            <a:off x="8471112" y="19091"/>
            <a:ext cx="2039257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dirty="0"/>
              <a:t>Showrooms de tecnologías para desarrollo de la I4.0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2" name="Modelo 3D 21" descr="Caja blanca">
                <a:extLst>
                  <a:ext uri="{FF2B5EF4-FFF2-40B4-BE49-F238E27FC236}">
                    <a16:creationId xmlns:a16="http://schemas.microsoft.com/office/drawing/2014/main" id="{D211E08E-3520-4E7E-A046-575E736A6C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953571"/>
                  </p:ext>
                </p:extLst>
              </p:nvPr>
            </p:nvGraphicFramePr>
            <p:xfrm>
              <a:off x="3955734" y="2409538"/>
              <a:ext cx="1672011" cy="169953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72011" cy="1699531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4431643" ay="1120094" az="2873040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17480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2" name="Modelo 3D 21" descr="Caja blanca">
                <a:extLst>
                  <a:ext uri="{FF2B5EF4-FFF2-40B4-BE49-F238E27FC236}">
                    <a16:creationId xmlns:a16="http://schemas.microsoft.com/office/drawing/2014/main" id="{D211E08E-3520-4E7E-A046-575E736A6C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55734" y="2409538"/>
                <a:ext cx="1672011" cy="1699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3" name="Modelo 3D 22" descr="Caja blanca">
                <a:extLst>
                  <a:ext uri="{FF2B5EF4-FFF2-40B4-BE49-F238E27FC236}">
                    <a16:creationId xmlns:a16="http://schemas.microsoft.com/office/drawing/2014/main" id="{A08254DB-1E7E-4424-BF02-5D2464E07B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995810"/>
                  </p:ext>
                </p:extLst>
              </p:nvPr>
            </p:nvGraphicFramePr>
            <p:xfrm>
              <a:off x="8028513" y="856864"/>
              <a:ext cx="1470261" cy="144743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70261" cy="1447431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053" ay="-447486" az="-198928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17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3" name="Modelo 3D 22" descr="Caja blanca">
                <a:extLst>
                  <a:ext uri="{FF2B5EF4-FFF2-40B4-BE49-F238E27FC236}">
                    <a16:creationId xmlns:a16="http://schemas.microsoft.com/office/drawing/2014/main" id="{A08254DB-1E7E-4424-BF02-5D2464E07B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28513" y="856864"/>
                <a:ext cx="1470261" cy="1447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7" name="Modelo 3D 26" descr="Caja blanca">
                <a:extLst>
                  <a:ext uri="{FF2B5EF4-FFF2-40B4-BE49-F238E27FC236}">
                    <a16:creationId xmlns:a16="http://schemas.microsoft.com/office/drawing/2014/main" id="{B33D3528-2175-4E17-8DA5-479E764AC4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3140233"/>
                  </p:ext>
                </p:extLst>
              </p:nvPr>
            </p:nvGraphicFramePr>
            <p:xfrm>
              <a:off x="10220297" y="847276"/>
              <a:ext cx="1608716" cy="168669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08716" cy="1686690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2747566" ay="-1454548" az="-1373145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17480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7" name="Modelo 3D 26" descr="Caja blanca">
                <a:extLst>
                  <a:ext uri="{FF2B5EF4-FFF2-40B4-BE49-F238E27FC236}">
                    <a16:creationId xmlns:a16="http://schemas.microsoft.com/office/drawing/2014/main" id="{B33D3528-2175-4E17-8DA5-479E764AC4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220297" y="847276"/>
                <a:ext cx="1608716" cy="1686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8" name="Modelo 3D 27" descr="Caja blanca">
                <a:extLst>
                  <a:ext uri="{FF2B5EF4-FFF2-40B4-BE49-F238E27FC236}">
                    <a16:creationId xmlns:a16="http://schemas.microsoft.com/office/drawing/2014/main" id="{6D920E33-3FF4-4F07-BAFC-92266D418EA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92376253"/>
                  </p:ext>
                </p:extLst>
              </p:nvPr>
            </p:nvGraphicFramePr>
            <p:xfrm>
              <a:off x="8471112" y="4757425"/>
              <a:ext cx="1665866" cy="158051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665866" cy="1580516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7205891" ay="-962576" az="-9270565"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17480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8" name="Modelo 3D 27" descr="Caja blanca">
                <a:extLst>
                  <a:ext uri="{FF2B5EF4-FFF2-40B4-BE49-F238E27FC236}">
                    <a16:creationId xmlns:a16="http://schemas.microsoft.com/office/drawing/2014/main" id="{6D920E33-3FF4-4F07-BAFC-92266D418E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71112" y="4757425"/>
                <a:ext cx="1665866" cy="1580516"/>
              </a:xfrm>
              <a:prstGeom prst="rect">
                <a:avLst/>
              </a:prstGeom>
            </p:spPr>
          </p:pic>
        </mc:Fallback>
      </mc:AlternateContent>
      <p:pic>
        <p:nvPicPr>
          <p:cNvPr id="29" name="Picture 22" descr="Resultado de imagen para bigData png">
            <a:extLst>
              <a:ext uri="{FF2B5EF4-FFF2-40B4-BE49-F238E27FC236}">
                <a16:creationId xmlns:a16="http://schemas.microsoft.com/office/drawing/2014/main" id="{32F796D0-D0AB-4E9C-81F8-608E2741C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125" y="2709561"/>
            <a:ext cx="1428452" cy="1176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4" descr="Resultado de imagen para inteligencia artificial png">
            <a:extLst>
              <a:ext uri="{FF2B5EF4-FFF2-40B4-BE49-F238E27FC236}">
                <a16:creationId xmlns:a16="http://schemas.microsoft.com/office/drawing/2014/main" id="{9E227D43-AA17-4FB6-A521-892DD9837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230" y="746179"/>
            <a:ext cx="1671291" cy="678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E197C942-DF70-4FB7-84FE-1E957C9C3A79}"/>
              </a:ext>
            </a:extLst>
          </p:cNvPr>
          <p:cNvGrpSpPr/>
          <p:nvPr/>
        </p:nvGrpSpPr>
        <p:grpSpPr>
          <a:xfrm>
            <a:off x="8192803" y="1301302"/>
            <a:ext cx="1482480" cy="1362230"/>
            <a:chOff x="5936768" y="1344673"/>
            <a:chExt cx="1482480" cy="1362230"/>
          </a:xfrm>
        </p:grpSpPr>
        <p:pic>
          <p:nvPicPr>
            <p:cNvPr id="1026" name="Picture 2" descr="Resultado de imagen para simulation png">
              <a:extLst>
                <a:ext uri="{FF2B5EF4-FFF2-40B4-BE49-F238E27FC236}">
                  <a16:creationId xmlns:a16="http://schemas.microsoft.com/office/drawing/2014/main" id="{ABFBAEB8-4296-4C3B-9D15-D5658E5A9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57696">
              <a:off x="6171861" y="1344673"/>
              <a:ext cx="814894" cy="81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718E38CD-E6C3-4C10-923A-3186CA85C3E9}"/>
                </a:ext>
              </a:extLst>
            </p:cNvPr>
            <p:cNvSpPr txBox="1"/>
            <p:nvPr/>
          </p:nvSpPr>
          <p:spPr>
            <a:xfrm>
              <a:off x="5936768" y="2060572"/>
              <a:ext cx="14824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Simulación y modelado</a:t>
              </a:r>
            </a:p>
          </p:txBody>
        </p:sp>
      </p:grpSp>
      <p:pic>
        <p:nvPicPr>
          <p:cNvPr id="34" name="Picture 16" descr="Resultado de imagen para internet of things png">
            <a:extLst>
              <a:ext uri="{FF2B5EF4-FFF2-40B4-BE49-F238E27FC236}">
                <a16:creationId xmlns:a16="http://schemas.microsoft.com/office/drawing/2014/main" id="{8404C9DD-CBE8-4098-AA2B-C40CEE1500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30"/>
          <a:stretch/>
        </p:blipFill>
        <p:spPr bwMode="auto">
          <a:xfrm>
            <a:off x="10306884" y="1527702"/>
            <a:ext cx="1133259" cy="77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71E1F6A7-52E2-498A-A51F-9B778071830C}"/>
              </a:ext>
            </a:extLst>
          </p:cNvPr>
          <p:cNvGrpSpPr/>
          <p:nvPr/>
        </p:nvGrpSpPr>
        <p:grpSpPr>
          <a:xfrm>
            <a:off x="10306884" y="3412270"/>
            <a:ext cx="1351719" cy="1762031"/>
            <a:chOff x="8875564" y="1083982"/>
            <a:chExt cx="1351719" cy="1762031"/>
          </a:xfrm>
        </p:grpSpPr>
        <p:pic>
          <p:nvPicPr>
            <p:cNvPr id="1028" name="Picture 4" descr="Resultado de imagen para augmented reality png">
              <a:extLst>
                <a:ext uri="{FF2B5EF4-FFF2-40B4-BE49-F238E27FC236}">
                  <a16:creationId xmlns:a16="http://schemas.microsoft.com/office/drawing/2014/main" id="{6C676DE3-DCD0-43E8-9FE2-AA1EB9D33A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4961" y="1083982"/>
              <a:ext cx="942322" cy="9423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39F2F4F9-EC78-4D32-A436-2BE13A16C85C}"/>
                </a:ext>
              </a:extLst>
            </p:cNvPr>
            <p:cNvSpPr txBox="1"/>
            <p:nvPr/>
          </p:nvSpPr>
          <p:spPr>
            <a:xfrm>
              <a:off x="8875564" y="2199682"/>
              <a:ext cx="12771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Realidad aumentada</a:t>
              </a:r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763E3EA2-0AFB-47AB-9B2B-FE2CAF4AC8B3}"/>
              </a:ext>
            </a:extLst>
          </p:cNvPr>
          <p:cNvGrpSpPr/>
          <p:nvPr/>
        </p:nvGrpSpPr>
        <p:grpSpPr>
          <a:xfrm>
            <a:off x="8618586" y="5165692"/>
            <a:ext cx="1670111" cy="1221085"/>
            <a:chOff x="7883619" y="3313130"/>
            <a:chExt cx="1670111" cy="1221085"/>
          </a:xfrm>
        </p:grpSpPr>
        <p:pic>
          <p:nvPicPr>
            <p:cNvPr id="1030" name="Picture 6" descr="Resultado de imagen para Cybersecurity png">
              <a:extLst>
                <a:ext uri="{FF2B5EF4-FFF2-40B4-BE49-F238E27FC236}">
                  <a16:creationId xmlns:a16="http://schemas.microsoft.com/office/drawing/2014/main" id="{09C7CAB9-AD0D-491B-BC08-6A4A30E822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6958" y="3313130"/>
              <a:ext cx="932900" cy="932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52EAB884-BAB9-40E6-830F-C5B7DB7DF050}"/>
                </a:ext>
              </a:extLst>
            </p:cNvPr>
            <p:cNvSpPr txBox="1"/>
            <p:nvPr/>
          </p:nvSpPr>
          <p:spPr>
            <a:xfrm>
              <a:off x="7883619" y="4164883"/>
              <a:ext cx="16701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Ciber seguridad</a:t>
              </a:r>
            </a:p>
          </p:txBody>
        </p:sp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AC65F321-80E0-44C5-A044-8A5FD1CECE60}"/>
              </a:ext>
            </a:extLst>
          </p:cNvPr>
          <p:cNvGrpSpPr/>
          <p:nvPr/>
        </p:nvGrpSpPr>
        <p:grpSpPr>
          <a:xfrm>
            <a:off x="6079641" y="4451145"/>
            <a:ext cx="1792314" cy="1487261"/>
            <a:chOff x="9109403" y="4535040"/>
            <a:chExt cx="1792314" cy="1487261"/>
          </a:xfrm>
        </p:grpSpPr>
        <p:pic>
          <p:nvPicPr>
            <p:cNvPr id="1032" name="Picture 8" descr="Resultado de imagen para robotica png">
              <a:extLst>
                <a:ext uri="{FF2B5EF4-FFF2-40B4-BE49-F238E27FC236}">
                  <a16:creationId xmlns:a16="http://schemas.microsoft.com/office/drawing/2014/main" id="{92C443B8-6C99-4558-9658-1C2013AACA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6452" y="4535040"/>
              <a:ext cx="1019865" cy="11179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7185B2B7-AB04-49C5-9565-D96B9F08A4D6}"/>
                </a:ext>
              </a:extLst>
            </p:cNvPr>
            <p:cNvSpPr txBox="1"/>
            <p:nvPr/>
          </p:nvSpPr>
          <p:spPr>
            <a:xfrm>
              <a:off x="9109403" y="5652969"/>
              <a:ext cx="1792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Robótica</a:t>
              </a:r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5" name="Modelo 3D 44" descr="Cuarto de disco circular fino">
                <a:extLst>
                  <a:ext uri="{FF2B5EF4-FFF2-40B4-BE49-F238E27FC236}">
                    <a16:creationId xmlns:a16="http://schemas.microsoft.com/office/drawing/2014/main" id="{39FEEF79-498D-42ED-BAE5-61327CC296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54505559"/>
                  </p:ext>
                </p:extLst>
              </p:nvPr>
            </p:nvGraphicFramePr>
            <p:xfrm rot="16200000">
              <a:off x="-1520872" y="1869575"/>
              <a:ext cx="3795005" cy="483662"/>
            </p:xfrm>
            <a:graphic>
              <a:graphicData uri="http://schemas.microsoft.com/office/drawing/2017/model3d">
                <am3d:model3d r:embed="rId25">
                  <am3d:spPr>
                    <a:xfrm rot="16200000">
                      <a:off x="0" y="0"/>
                      <a:ext cx="3795005" cy="483662"/>
                    </a:xfrm>
                    <a:prstGeom prst="rect">
                      <a:avLst/>
                    </a:prstGeom>
                  </am3d:spPr>
                  <am3d:camera>
                    <am3d:pos x="0" y="0" z="666854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" d="1000000"/>
                    <am3d:preTrans dx="17999995" dy="-1800000" dz="1800001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26"/>
                  </am3d:raster>
                  <am3d:objViewport viewportSz="42517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5" name="Modelo 3D 44" descr="Cuarto de disco circular fino">
                <a:extLst>
                  <a:ext uri="{FF2B5EF4-FFF2-40B4-BE49-F238E27FC236}">
                    <a16:creationId xmlns:a16="http://schemas.microsoft.com/office/drawing/2014/main" id="{39FEEF79-498D-42ED-BAE5-61327CC296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 rot="16200000">
                <a:off x="-1520872" y="1869575"/>
                <a:ext cx="3795005" cy="483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6" name="Modelo 3D 45" descr="Cuarto de disco circular fino">
                <a:extLst>
                  <a:ext uri="{FF2B5EF4-FFF2-40B4-BE49-F238E27FC236}">
                    <a16:creationId xmlns:a16="http://schemas.microsoft.com/office/drawing/2014/main" id="{4E8159BA-9A98-483D-A6AA-0D07362823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27902481"/>
                  </p:ext>
                </p:extLst>
              </p:nvPr>
            </p:nvGraphicFramePr>
            <p:xfrm rot="16200000">
              <a:off x="1900299" y="1667006"/>
              <a:ext cx="3770048" cy="483662"/>
            </p:xfrm>
            <a:graphic>
              <a:graphicData uri="http://schemas.microsoft.com/office/drawing/2017/model3d">
                <am3d:model3d r:embed="rId25">
                  <am3d:spPr>
                    <a:xfrm rot="16200000">
                      <a:off x="0" y="0"/>
                      <a:ext cx="3770048" cy="483662"/>
                    </a:xfrm>
                    <a:prstGeom prst="rect">
                      <a:avLst/>
                    </a:prstGeom>
                  </am3d:spPr>
                  <am3d:camera>
                    <am3d:pos x="0" y="0" z="6668541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9999" d="1000000"/>
                    <am3d:preTrans dx="17999995" dy="-1800000" dz="1800001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28"/>
                  </am3d:raster>
                  <am3d:objViewport viewportSz="42237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6" name="Modelo 3D 45" descr="Cuarto de disco circular fino">
                <a:extLst>
                  <a:ext uri="{FF2B5EF4-FFF2-40B4-BE49-F238E27FC236}">
                    <a16:creationId xmlns:a16="http://schemas.microsoft.com/office/drawing/2014/main" id="{4E8159BA-9A98-483D-A6AA-0D07362823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 rot="16200000">
                <a:off x="1900299" y="1667006"/>
                <a:ext cx="3770048" cy="483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7" name="Modelo 3D 46" descr="Pizarra">
                <a:extLst>
                  <a:ext uri="{FF2B5EF4-FFF2-40B4-BE49-F238E27FC236}">
                    <a16:creationId xmlns:a16="http://schemas.microsoft.com/office/drawing/2014/main" id="{39AA6088-5CA5-42B4-8A28-05545D94E9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3580333"/>
                  </p:ext>
                </p:extLst>
              </p:nvPr>
            </p:nvGraphicFramePr>
            <p:xfrm>
              <a:off x="2038272" y="1639490"/>
              <a:ext cx="1565085" cy="1611222"/>
            </p:xfrm>
            <a:graphic>
              <a:graphicData uri="http://schemas.microsoft.com/office/drawing/2017/model3d">
                <am3d:model3d r:embed="rId30">
                  <am3d:spPr>
                    <a:xfrm>
                      <a:off x="0" y="0"/>
                      <a:ext cx="1565085" cy="1611222"/>
                    </a:xfrm>
                    <a:prstGeom prst="rect">
                      <a:avLst/>
                    </a:prstGeom>
                  </am3d:spPr>
                  <am3d:camera>
                    <am3d:pos x="0" y="0" z="628452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96437" d="1000000"/>
                    <am3d:preTrans dx="0" dy="-14982022" dz="-97061"/>
                    <am3d:scale>
                      <am3d:sx n="1000000" d="1000000"/>
                      <am3d:sy n="1000000" d="1000000"/>
                      <am3d:sz n="1000000" d="1000000"/>
                    </am3d:scale>
                    <am3d:rot ax="8880431" ay="1716655" az="9800756"/>
                    <am3d:postTrans dx="0" dy="0" dz="0"/>
                  </am3d:trans>
                  <am3d:raster rName="Office3DRenderer" rVer="16.0.8326">
                    <am3d:blip r:embed="rId31"/>
                  </am3d:raster>
                  <am3d:objViewport viewportSz="19251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7" name="Modelo 3D 46" descr="Pizarra">
                <a:extLst>
                  <a:ext uri="{FF2B5EF4-FFF2-40B4-BE49-F238E27FC236}">
                    <a16:creationId xmlns:a16="http://schemas.microsoft.com/office/drawing/2014/main" id="{39AA6088-5CA5-42B4-8A28-05545D94E9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038272" y="1639490"/>
                <a:ext cx="1565085" cy="16112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8" name="Modelo 3D 47" descr="Mesa de oficina">
                <a:extLst>
                  <a:ext uri="{FF2B5EF4-FFF2-40B4-BE49-F238E27FC236}">
                    <a16:creationId xmlns:a16="http://schemas.microsoft.com/office/drawing/2014/main" id="{0FF8ECE6-C31F-454C-A108-283CD7D79B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183664"/>
                  </p:ext>
                </p:extLst>
              </p:nvPr>
            </p:nvGraphicFramePr>
            <p:xfrm>
              <a:off x="1560569" y="2649772"/>
              <a:ext cx="1275348" cy="1053751"/>
            </p:xfrm>
            <a:graphic>
              <a:graphicData uri="http://schemas.microsoft.com/office/drawing/2017/model3d">
                <am3d:model3d r:embed="rId33">
                  <am3d:spPr>
                    <a:xfrm>
                      <a:off x="0" y="0"/>
                      <a:ext cx="1275348" cy="1053751"/>
                    </a:xfrm>
                    <a:prstGeom prst="rect">
                      <a:avLst/>
                    </a:prstGeom>
                  </am3d:spPr>
                  <am3d:camera>
                    <am3d:pos x="0" y="0" z="542579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64873" d="1000000"/>
                    <am3d:preTrans dx="0" dy="-816168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619501" ay="-1666656" az="-2356748"/>
                    <am3d:postTrans dx="0" dy="0" dz="0"/>
                  </am3d:trans>
                  <am3d:raster rName="Office3DRenderer" rVer="16.0.8326">
                    <am3d:blip r:embed="rId34"/>
                  </am3d:raster>
                  <am3d:objViewport viewportSz="12743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8" name="Modelo 3D 47" descr="Mesa de oficina">
                <a:extLst>
                  <a:ext uri="{FF2B5EF4-FFF2-40B4-BE49-F238E27FC236}">
                    <a16:creationId xmlns:a16="http://schemas.microsoft.com/office/drawing/2014/main" id="{0FF8ECE6-C31F-454C-A108-283CD7D79B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60569" y="2649772"/>
                <a:ext cx="1275348" cy="1053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9" name="Modelo 3D 48" descr="Silla de oficina">
                <a:extLst>
                  <a:ext uri="{FF2B5EF4-FFF2-40B4-BE49-F238E27FC236}">
                    <a16:creationId xmlns:a16="http://schemas.microsoft.com/office/drawing/2014/main" id="{24A1FF68-5471-4FA7-985D-7247390969A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4710290"/>
                  </p:ext>
                </p:extLst>
              </p:nvPr>
            </p:nvGraphicFramePr>
            <p:xfrm>
              <a:off x="1326933" y="2782025"/>
              <a:ext cx="863887" cy="1091724"/>
            </p:xfrm>
            <a:graphic>
              <a:graphicData uri="http://schemas.microsoft.com/office/drawing/2017/model3d">
                <am3d:model3d r:embed="rId36">
                  <am3d:spPr>
                    <a:xfrm>
                      <a:off x="0" y="0"/>
                      <a:ext cx="863887" cy="1091724"/>
                    </a:xfrm>
                    <a:prstGeom prst="rect">
                      <a:avLst/>
                    </a:prstGeom>
                  </am3d:spPr>
                  <am3d:camera>
                    <am3d:pos x="0" y="0" z="626708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00098" d="1000000"/>
                    <am3d:preTrans dx="168360" dy="-18006529" dz="1291077"/>
                    <am3d:scale>
                      <am3d:sx n="1000000" d="1000000"/>
                      <am3d:sy n="1000000" d="1000000"/>
                      <am3d:sz n="1000000" d="1000000"/>
                    </am3d:scale>
                    <am3d:rot ax="8435823" ay="2573007" az="9047598"/>
                    <am3d:postTrans dx="0" dy="0" dz="0"/>
                  </am3d:trans>
                  <am3d:raster rName="Office3DRenderer" rVer="16.0.8326">
                    <am3d:blip r:embed="rId37"/>
                  </am3d:raster>
                  <am3d:objViewport viewportSz="12715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9" name="Modelo 3D 48" descr="Silla de oficina">
                <a:extLst>
                  <a:ext uri="{FF2B5EF4-FFF2-40B4-BE49-F238E27FC236}">
                    <a16:creationId xmlns:a16="http://schemas.microsoft.com/office/drawing/2014/main" id="{24A1FF68-5471-4FA7-985D-7247390969A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326933" y="2782025"/>
                <a:ext cx="863887" cy="10917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0" name="Modelo 3D 49" descr="Libros">
                <a:extLst>
                  <a:ext uri="{FF2B5EF4-FFF2-40B4-BE49-F238E27FC236}">
                    <a16:creationId xmlns:a16="http://schemas.microsoft.com/office/drawing/2014/main" id="{BD7A83CF-97E2-4805-BAB5-F9CB4291507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23608051"/>
                  </p:ext>
                </p:extLst>
              </p:nvPr>
            </p:nvGraphicFramePr>
            <p:xfrm>
              <a:off x="2197931" y="2657900"/>
              <a:ext cx="610005" cy="750236"/>
            </p:xfrm>
            <a:graphic>
              <a:graphicData uri="http://schemas.microsoft.com/office/drawing/2017/model3d">
                <am3d:model3d r:embed="rId39">
                  <am3d:spPr>
                    <a:xfrm>
                      <a:off x="0" y="0"/>
                      <a:ext cx="610005" cy="750236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621402" ay="-1499838" az="-2195759"/>
                    <am3d:postTrans dx="0" dy="0" dz="0"/>
                  </am3d:trans>
                  <am3d:raster rName="Office3DRenderer" rVer="16.0.8326">
                    <am3d:blip r:embed="rId40"/>
                  </am3d:raster>
                  <am3d:objViewport viewportSz="813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0" name="Modelo 3D 49" descr="Libros">
                <a:extLst>
                  <a:ext uri="{FF2B5EF4-FFF2-40B4-BE49-F238E27FC236}">
                    <a16:creationId xmlns:a16="http://schemas.microsoft.com/office/drawing/2014/main" id="{BD7A83CF-97E2-4805-BAB5-F9CB429150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97931" y="2657900"/>
                <a:ext cx="610005" cy="750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1" name="Modelo 3D 50" descr="Lápiz">
                <a:extLst>
                  <a:ext uri="{FF2B5EF4-FFF2-40B4-BE49-F238E27FC236}">
                    <a16:creationId xmlns:a16="http://schemas.microsoft.com/office/drawing/2014/main" id="{A2BBD49B-E708-40D3-B683-741454EDC9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3087213"/>
                  </p:ext>
                </p:extLst>
              </p:nvPr>
            </p:nvGraphicFramePr>
            <p:xfrm>
              <a:off x="1678440" y="2506007"/>
              <a:ext cx="519492" cy="532059"/>
            </p:xfrm>
            <a:graphic>
              <a:graphicData uri="http://schemas.microsoft.com/office/drawing/2017/model3d">
                <am3d:model3d r:embed="rId42">
                  <am3d:spPr>
                    <a:xfrm>
                      <a:off x="0" y="0"/>
                      <a:ext cx="519492" cy="532059"/>
                    </a:xfrm>
                    <a:prstGeom prst="rect">
                      <a:avLst/>
                    </a:prstGeom>
                  </am3d:spPr>
                  <am3d:camera>
                    <am3d:pos x="0" y="0" z="4711597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2667" d="1000000"/>
                    <am3d:preTrans dx="0" dy="-642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559770" ay="154804" az="-2644063"/>
                    <am3d:postTrans dx="0" dy="0" dz="0"/>
                  </am3d:trans>
                  <am3d:raster rName="Office3DRenderer" rVer="16.0.8326">
                    <am3d:blip r:embed="rId43"/>
                  </am3d:raster>
                  <am3d:objViewport viewportSz="7502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1" name="Modelo 3D 50" descr="Lápiz">
                <a:extLst>
                  <a:ext uri="{FF2B5EF4-FFF2-40B4-BE49-F238E27FC236}">
                    <a16:creationId xmlns:a16="http://schemas.microsoft.com/office/drawing/2014/main" id="{A2BBD49B-E708-40D3-B683-741454EDC9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678440" y="2506007"/>
                <a:ext cx="519492" cy="532059"/>
              </a:xfrm>
              <a:prstGeom prst="rect">
                <a:avLst/>
              </a:prstGeom>
            </p:spPr>
          </p:pic>
        </mc:Fallback>
      </mc:AlternateContent>
      <p:grpSp>
        <p:nvGrpSpPr>
          <p:cNvPr id="52" name="Grupo 51">
            <a:extLst>
              <a:ext uri="{FF2B5EF4-FFF2-40B4-BE49-F238E27FC236}">
                <a16:creationId xmlns:a16="http://schemas.microsoft.com/office/drawing/2014/main" id="{6CA7A086-87A1-4952-BE1D-568A748160DD}"/>
              </a:ext>
            </a:extLst>
          </p:cNvPr>
          <p:cNvGrpSpPr/>
          <p:nvPr/>
        </p:nvGrpSpPr>
        <p:grpSpPr>
          <a:xfrm>
            <a:off x="470309" y="2183429"/>
            <a:ext cx="1384300" cy="1834224"/>
            <a:chOff x="147028" y="4892362"/>
            <a:chExt cx="1384300" cy="1834224"/>
          </a:xfrm>
        </p:grpSpPr>
        <mc:AlternateContent xmlns:mc="http://schemas.openxmlformats.org/markup-compatibility/2006" xmlns:am3d="http://schemas.microsoft.com/office/drawing/2017/model3d">
          <mc:Choice Requires="am3d">
            <p:graphicFrame>
              <p:nvGraphicFramePr>
                <p:cNvPr id="53" name="Modelo 3D 52" descr="Cantante de villancicos con chaqueta azul">
                  <a:extLst>
                    <a:ext uri="{FF2B5EF4-FFF2-40B4-BE49-F238E27FC236}">
                      <a16:creationId xmlns:a16="http://schemas.microsoft.com/office/drawing/2014/main" id="{1E58C9F4-9B33-4092-9D06-CD079372E49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576749866"/>
                    </p:ext>
                  </p:extLst>
                </p:nvPr>
              </p:nvGraphicFramePr>
              <p:xfrm>
                <a:off x="367428" y="5374105"/>
                <a:ext cx="578504" cy="1352481"/>
              </p:xfrm>
              <a:graphic>
                <a:graphicData uri="http://schemas.microsoft.com/office/drawing/2017/model3d">
                  <am3d:model3d r:embed="rId45">
                    <am3d:spPr>
                      <a:xfrm>
                        <a:off x="0" y="0"/>
                        <a:ext cx="578504" cy="1352481"/>
                      </a:xfrm>
                      <a:prstGeom prst="rect">
                        <a:avLst/>
                      </a:prstGeom>
                    </am3d:spPr>
                    <am3d:camera>
                      <am3d:pos x="0" y="0" z="53038953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809538" d="1000000"/>
                      <am3d:preTrans dx="-124000" dy="-18000000" dz="127018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545557" ay="1843713" az="831012"/>
                      <am3d:postTrans dx="0" dy="0" dz="0"/>
                    </am3d:trans>
                    <am3d:raster rName="Office3DRenderer" rVer="16.0.8326">
                      <am3d:blip r:embed="rId46"/>
                    </am3d:raster>
                    <am3d:objViewport viewportSz="116450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 xmlns="">
            <p:pic>
              <p:nvPicPr>
                <p:cNvPr id="23" name="Modelo 3D 22" descr="Cantante de villancicos con chaqueta azul">
                  <a:extLst>
                    <a:ext uri="{FF2B5EF4-FFF2-40B4-BE49-F238E27FC236}">
                      <a16:creationId xmlns:a16="http://schemas.microsoft.com/office/drawing/2014/main" id="{AB63DFA9-F218-48C5-97CC-6D97C396819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4138487" y="5152061"/>
                  <a:ext cx="578504" cy="1352481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38CBCD7A-969F-4914-B3F9-AAF63037B9A4}"/>
                </a:ext>
              </a:extLst>
            </p:cNvPr>
            <p:cNvSpPr txBox="1"/>
            <p:nvPr/>
          </p:nvSpPr>
          <p:spPr>
            <a:xfrm>
              <a:off x="147028" y="4892362"/>
              <a:ext cx="1384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 err="1"/>
                <a:t>MiPyMES</a:t>
              </a:r>
              <a:endParaRPr lang="es-MX" dirty="0"/>
            </a:p>
          </p:txBody>
        </p:sp>
      </p:grp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5" name="Modelo 3D 54" descr="Cantante de villancicos con sudadera con capucha">
                <a:extLst>
                  <a:ext uri="{FF2B5EF4-FFF2-40B4-BE49-F238E27FC236}">
                    <a16:creationId xmlns:a16="http://schemas.microsoft.com/office/drawing/2014/main" id="{90CA93D6-3FAF-4A24-A2DA-44E5418A53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3598974"/>
                  </p:ext>
                </p:extLst>
              </p:nvPr>
            </p:nvGraphicFramePr>
            <p:xfrm>
              <a:off x="2676257" y="2409538"/>
              <a:ext cx="515544" cy="1429590"/>
            </p:xfrm>
            <a:graphic>
              <a:graphicData uri="http://schemas.microsoft.com/office/drawing/2017/model3d">
                <am3d:model3d r:embed="rId48">
                  <am3d:spPr>
                    <a:xfrm>
                      <a:off x="0" y="0"/>
                      <a:ext cx="515544" cy="1429590"/>
                    </a:xfrm>
                    <a:prstGeom prst="rect">
                      <a:avLst/>
                    </a:prstGeom>
                  </am3d:spPr>
                  <am3d:camera>
                    <am3d:pos x="0" y="0" z="519195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60349" d="1000000"/>
                    <am3d:preTrans dx="62926" dy="-17991016" dz="-1869344"/>
                    <am3d:scale>
                      <am3d:sx n="1000000" d="1000000"/>
                      <am3d:sy n="1000000" d="1000000"/>
                      <am3d:sz n="1000000" d="1000000"/>
                    </am3d:scale>
                    <am3d:rot ax="1210451" ay="-2323117" az="-776561"/>
                    <am3d:postTrans dx="0" dy="0" dz="0"/>
                  </am3d:trans>
                  <am3d:raster rName="Office3DRenderer" rVer="16.0.8326">
                    <am3d:blip r:embed="rId49"/>
                  </am3d:raster>
                  <am3d:objViewport viewportSz="13661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5" name="Modelo 3D 54" descr="Cantante de villancicos con sudadera con capucha">
                <a:extLst>
                  <a:ext uri="{FF2B5EF4-FFF2-40B4-BE49-F238E27FC236}">
                    <a16:creationId xmlns:a16="http://schemas.microsoft.com/office/drawing/2014/main" id="{90CA93D6-3FAF-4A24-A2DA-44E5418A53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676257" y="2409538"/>
                <a:ext cx="515544" cy="1429590"/>
              </a:xfrm>
              <a:prstGeom prst="rect">
                <a:avLst/>
              </a:prstGeom>
            </p:spPr>
          </p:pic>
        </mc:Fallback>
      </mc:AlternateContent>
      <p:cxnSp>
        <p:nvCxnSpPr>
          <p:cNvPr id="39" name="Conector: curvado 38">
            <a:extLst>
              <a:ext uri="{FF2B5EF4-FFF2-40B4-BE49-F238E27FC236}">
                <a16:creationId xmlns:a16="http://schemas.microsoft.com/office/drawing/2014/main" id="{1E79103D-5240-47FC-8C90-CB40ED22A7BC}"/>
              </a:ext>
            </a:extLst>
          </p:cNvPr>
          <p:cNvCxnSpPr>
            <a:stCxn id="20" idx="2"/>
          </p:cNvCxnSpPr>
          <p:nvPr/>
        </p:nvCxnSpPr>
        <p:spPr>
          <a:xfrm rot="5400000">
            <a:off x="10302070" y="5009210"/>
            <a:ext cx="478312" cy="808495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9" name="Conector: curvado 58">
            <a:extLst>
              <a:ext uri="{FF2B5EF4-FFF2-40B4-BE49-F238E27FC236}">
                <a16:creationId xmlns:a16="http://schemas.microsoft.com/office/drawing/2014/main" id="{4E290B92-4862-4958-8A3D-C97ECD5F9AC4}"/>
              </a:ext>
            </a:extLst>
          </p:cNvPr>
          <p:cNvCxnSpPr>
            <a:cxnSpLocks/>
            <a:stCxn id="31" idx="1"/>
            <a:endCxn id="35" idx="2"/>
          </p:cNvCxnSpPr>
          <p:nvPr/>
        </p:nvCxnSpPr>
        <p:spPr>
          <a:xfrm rot="10800000">
            <a:off x="6975798" y="5938407"/>
            <a:ext cx="1642788" cy="263705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Conector: curvado 61">
            <a:extLst>
              <a:ext uri="{FF2B5EF4-FFF2-40B4-BE49-F238E27FC236}">
                <a16:creationId xmlns:a16="http://schemas.microsoft.com/office/drawing/2014/main" id="{733C198C-4601-4F11-8D58-3DF191CD9C9F}"/>
              </a:ext>
            </a:extLst>
          </p:cNvPr>
          <p:cNvCxnSpPr>
            <a:cxnSpLocks/>
            <a:stCxn id="11" idx="1"/>
            <a:endCxn id="22" idx="2"/>
          </p:cNvCxnSpPr>
          <p:nvPr/>
        </p:nvCxnSpPr>
        <p:spPr>
          <a:xfrm rot="10800000">
            <a:off x="4791741" y="4109070"/>
            <a:ext cx="1067373" cy="1219155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5" name="Conector: curvado 64">
            <a:extLst>
              <a:ext uri="{FF2B5EF4-FFF2-40B4-BE49-F238E27FC236}">
                <a16:creationId xmlns:a16="http://schemas.microsoft.com/office/drawing/2014/main" id="{BEDDE2FA-0034-4083-B3BA-8C5D1798CC35}"/>
              </a:ext>
            </a:extLst>
          </p:cNvPr>
          <p:cNvCxnSpPr>
            <a:cxnSpLocks/>
            <a:stCxn id="22" idx="0"/>
            <a:endCxn id="8" idx="2"/>
          </p:cNvCxnSpPr>
          <p:nvPr/>
        </p:nvCxnSpPr>
        <p:spPr>
          <a:xfrm rot="5400000" flipH="1" flipV="1">
            <a:off x="5141081" y="1755479"/>
            <a:ext cx="304718" cy="100340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1" name="Conector: curvado 70">
            <a:extLst>
              <a:ext uri="{FF2B5EF4-FFF2-40B4-BE49-F238E27FC236}">
                <a16:creationId xmlns:a16="http://schemas.microsoft.com/office/drawing/2014/main" id="{DDB94D4E-7740-4BFA-9343-8434F4E759D6}"/>
              </a:ext>
            </a:extLst>
          </p:cNvPr>
          <p:cNvCxnSpPr>
            <a:cxnSpLocks/>
            <a:stCxn id="30" idx="3"/>
            <a:endCxn id="23" idx="1"/>
          </p:cNvCxnSpPr>
          <p:nvPr/>
        </p:nvCxnSpPr>
        <p:spPr>
          <a:xfrm>
            <a:off x="7134521" y="1085471"/>
            <a:ext cx="893992" cy="49510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4" name="Conector: curvado 73">
            <a:extLst>
              <a:ext uri="{FF2B5EF4-FFF2-40B4-BE49-F238E27FC236}">
                <a16:creationId xmlns:a16="http://schemas.microsoft.com/office/drawing/2014/main" id="{EF0F2A0E-21B2-4357-8CDA-9341AC8CDE7D}"/>
              </a:ext>
            </a:extLst>
          </p:cNvPr>
          <p:cNvCxnSpPr>
            <a:cxnSpLocks/>
            <a:stCxn id="23" idx="3"/>
            <a:endCxn id="34" idx="1"/>
          </p:cNvCxnSpPr>
          <p:nvPr/>
        </p:nvCxnSpPr>
        <p:spPr>
          <a:xfrm>
            <a:off x="9498774" y="1580580"/>
            <a:ext cx="808110" cy="33474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7" name="Conector: curvado 76">
            <a:extLst>
              <a:ext uri="{FF2B5EF4-FFF2-40B4-BE49-F238E27FC236}">
                <a16:creationId xmlns:a16="http://schemas.microsoft.com/office/drawing/2014/main" id="{B567B336-D3E8-4382-AA5A-C8769FB4042C}"/>
              </a:ext>
            </a:extLst>
          </p:cNvPr>
          <p:cNvCxnSpPr>
            <a:cxnSpLocks/>
            <a:stCxn id="27" idx="2"/>
          </p:cNvCxnSpPr>
          <p:nvPr/>
        </p:nvCxnSpPr>
        <p:spPr>
          <a:xfrm rot="16200000" flipH="1">
            <a:off x="10932157" y="2626463"/>
            <a:ext cx="462928" cy="27793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38" name="Picture 14" descr="Resultado de imagen para agile methodology scrum png">
            <a:extLst>
              <a:ext uri="{FF2B5EF4-FFF2-40B4-BE49-F238E27FC236}">
                <a16:creationId xmlns:a16="http://schemas.microsoft.com/office/drawing/2014/main" id="{AA45C137-E17D-49B1-BAEC-BFD97B1905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6" t="12354" r="23334" b="7584"/>
          <a:stretch/>
        </p:blipFill>
        <p:spPr bwMode="auto">
          <a:xfrm>
            <a:off x="7287566" y="2920939"/>
            <a:ext cx="1949870" cy="1579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493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Modelo 3D 3" descr="Caja blanca">
                <a:extLst>
                  <a:ext uri="{FF2B5EF4-FFF2-40B4-BE49-F238E27FC236}">
                    <a16:creationId xmlns:a16="http://schemas.microsoft.com/office/drawing/2014/main" id="{2A2AE701-2573-4D14-B90D-8DC4095814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22688133"/>
                  </p:ext>
                </p:extLst>
              </p:nvPr>
            </p:nvGraphicFramePr>
            <p:xfrm>
              <a:off x="1025562" y="210052"/>
              <a:ext cx="667962" cy="6409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7962" cy="640986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3754740" ay="857307" az="152642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9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Modelo 3D 3" descr="Caja blanca">
                <a:extLst>
                  <a:ext uri="{FF2B5EF4-FFF2-40B4-BE49-F238E27FC236}">
                    <a16:creationId xmlns:a16="http://schemas.microsoft.com/office/drawing/2014/main" id="{2A2AE701-2573-4D14-B90D-8DC4095814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5562" y="210052"/>
                <a:ext cx="667962" cy="640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Modelo 3D 4" descr="Caja blanca">
                <a:extLst>
                  <a:ext uri="{FF2B5EF4-FFF2-40B4-BE49-F238E27FC236}">
                    <a16:creationId xmlns:a16="http://schemas.microsoft.com/office/drawing/2014/main" id="{046B81BC-2407-4611-8E18-15D41EFB99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9534698"/>
                  </p:ext>
                </p:extLst>
              </p:nvPr>
            </p:nvGraphicFramePr>
            <p:xfrm>
              <a:off x="6341369" y="2705923"/>
              <a:ext cx="666791" cy="68477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6791" cy="684779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4872149" ay="-860036" az="-347932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986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Modelo 3D 4" descr="Caja blanca">
                <a:extLst>
                  <a:ext uri="{FF2B5EF4-FFF2-40B4-BE49-F238E27FC236}">
                    <a16:creationId xmlns:a16="http://schemas.microsoft.com/office/drawing/2014/main" id="{046B81BC-2407-4611-8E18-15D41EFB99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41369" y="2705923"/>
                <a:ext cx="666791" cy="6847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Modelo 3D 5" descr="Caja blanca">
                <a:extLst>
                  <a:ext uri="{FF2B5EF4-FFF2-40B4-BE49-F238E27FC236}">
                    <a16:creationId xmlns:a16="http://schemas.microsoft.com/office/drawing/2014/main" id="{F7C72D65-AC65-4CF5-B826-4BBAD3C476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9885030"/>
                  </p:ext>
                </p:extLst>
              </p:nvPr>
            </p:nvGraphicFramePr>
            <p:xfrm>
              <a:off x="1914205" y="4228701"/>
              <a:ext cx="660656" cy="6463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0656" cy="646304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6941156" ay="796528" az="926878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69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Modelo 3D 5" descr="Caja blanca">
                <a:extLst>
                  <a:ext uri="{FF2B5EF4-FFF2-40B4-BE49-F238E27FC236}">
                    <a16:creationId xmlns:a16="http://schemas.microsoft.com/office/drawing/2014/main" id="{F7C72D65-AC65-4CF5-B826-4BBAD3C476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14205" y="4228701"/>
                <a:ext cx="660656" cy="6463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Modelo 3D 6" descr="Caja blanca">
                <a:extLst>
                  <a:ext uri="{FF2B5EF4-FFF2-40B4-BE49-F238E27FC236}">
                    <a16:creationId xmlns:a16="http://schemas.microsoft.com/office/drawing/2014/main" id="{F7E91585-5289-44AD-AF66-3B9DBEB53A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78501517"/>
                  </p:ext>
                </p:extLst>
              </p:nvPr>
            </p:nvGraphicFramePr>
            <p:xfrm>
              <a:off x="22233" y="2118564"/>
              <a:ext cx="668250" cy="67924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8250" cy="679249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4431643" ay="1120094" az="2873040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9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Modelo 3D 6" descr="Caja blanca">
                <a:extLst>
                  <a:ext uri="{FF2B5EF4-FFF2-40B4-BE49-F238E27FC236}">
                    <a16:creationId xmlns:a16="http://schemas.microsoft.com/office/drawing/2014/main" id="{F7E91585-5289-44AD-AF66-3B9DBEB53A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2233" y="2118564"/>
                <a:ext cx="668250" cy="679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Modelo 3D 7" descr="Caja blanca">
                <a:extLst>
                  <a:ext uri="{FF2B5EF4-FFF2-40B4-BE49-F238E27FC236}">
                    <a16:creationId xmlns:a16="http://schemas.microsoft.com/office/drawing/2014/main" id="{A1DD740F-9DA8-4B93-ACB8-C64643245BE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82581219"/>
                  </p:ext>
                </p:extLst>
              </p:nvPr>
            </p:nvGraphicFramePr>
            <p:xfrm>
              <a:off x="3973895" y="565890"/>
              <a:ext cx="587617" cy="5784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87617" cy="578493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053" ay="-447486" az="-198928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69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Modelo 3D 7" descr="Caja blanca">
                <a:extLst>
                  <a:ext uri="{FF2B5EF4-FFF2-40B4-BE49-F238E27FC236}">
                    <a16:creationId xmlns:a16="http://schemas.microsoft.com/office/drawing/2014/main" id="{A1DD740F-9DA8-4B93-ACB8-C64643245B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73895" y="565890"/>
                <a:ext cx="587617" cy="578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Modelo 3D 8" descr="Caja blanca">
                <a:extLst>
                  <a:ext uri="{FF2B5EF4-FFF2-40B4-BE49-F238E27FC236}">
                    <a16:creationId xmlns:a16="http://schemas.microsoft.com/office/drawing/2014/main" id="{E4C04553-27B1-4E76-A5AD-ABBC75A58E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1401566"/>
                  </p:ext>
                </p:extLst>
              </p:nvPr>
            </p:nvGraphicFramePr>
            <p:xfrm>
              <a:off x="6248797" y="556302"/>
              <a:ext cx="642953" cy="6741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42953" cy="674117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2747566" ay="-1454548" az="-1373145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69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Modelo 3D 8" descr="Caja blanca">
                <a:extLst>
                  <a:ext uri="{FF2B5EF4-FFF2-40B4-BE49-F238E27FC236}">
                    <a16:creationId xmlns:a16="http://schemas.microsoft.com/office/drawing/2014/main" id="{E4C04553-27B1-4E76-A5AD-ABBC75A58E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248797" y="556302"/>
                <a:ext cx="642953" cy="674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elo 3D 9" descr="Caja blanca">
                <a:extLst>
                  <a:ext uri="{FF2B5EF4-FFF2-40B4-BE49-F238E27FC236}">
                    <a16:creationId xmlns:a16="http://schemas.microsoft.com/office/drawing/2014/main" id="{395F7751-4F97-496E-A1E5-B016B20FE2E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00025687"/>
                  </p:ext>
                </p:extLst>
              </p:nvPr>
            </p:nvGraphicFramePr>
            <p:xfrm>
              <a:off x="4533922" y="4466451"/>
              <a:ext cx="665794" cy="6316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5794" cy="631682"/>
                    </a:xfrm>
                    <a:prstGeom prst="rect">
                      <a:avLst/>
                    </a:prstGeom>
                  </am3d:spPr>
                  <am3d:camera>
                    <am3d:pos x="0" y="0" z="773104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388735" d="1000000"/>
                    <am3d:preTrans dx="0" dy="-16602645" dz="16602527"/>
                    <am3d:scale>
                      <am3d:sx n="1000000" d="1000000"/>
                      <am3d:sy n="1000000" d="1000000"/>
                      <am3d:sz n="1000000" d="1000000"/>
                    </am3d:scale>
                    <am3d:rot ax="7205891" ay="-962576" az="-9270565"/>
                    <am3d:postTrans dx="0" dy="0" dz="0"/>
                  </am3d:trans>
                  <am3d:raster rName="Office3DRenderer" rVer="16.0.8326">
                    <am3d:blip r:embed="rId15"/>
                  </am3d:raster>
                  <am3d:objViewport viewportSz="6986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elo 3D 9" descr="Caja blanca">
                <a:extLst>
                  <a:ext uri="{FF2B5EF4-FFF2-40B4-BE49-F238E27FC236}">
                    <a16:creationId xmlns:a16="http://schemas.microsoft.com/office/drawing/2014/main" id="{395F7751-4F97-496E-A1E5-B016B20FE2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533922" y="4466451"/>
                <a:ext cx="665794" cy="631682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22" descr="Resultado de imagen para bigData png">
            <a:extLst>
              <a:ext uri="{FF2B5EF4-FFF2-40B4-BE49-F238E27FC236}">
                <a16:creationId xmlns:a16="http://schemas.microsoft.com/office/drawing/2014/main" id="{920735C4-5829-44F5-8E32-AF8FB209F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07" y="2418588"/>
            <a:ext cx="570907" cy="470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4" descr="Resultado de imagen para inteligencia artificial png">
            <a:extLst>
              <a:ext uri="{FF2B5EF4-FFF2-40B4-BE49-F238E27FC236}">
                <a16:creationId xmlns:a16="http://schemas.microsoft.com/office/drawing/2014/main" id="{2305F6F2-4323-45F0-94BF-981D71DCE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297" y="455205"/>
            <a:ext cx="667962" cy="27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C4192436-DC65-449C-B38E-DD71D1E16BC6}"/>
              </a:ext>
            </a:extLst>
          </p:cNvPr>
          <p:cNvGrpSpPr/>
          <p:nvPr/>
        </p:nvGrpSpPr>
        <p:grpSpPr>
          <a:xfrm>
            <a:off x="4145521" y="1010328"/>
            <a:ext cx="1228584" cy="662913"/>
            <a:chOff x="5936768" y="1344673"/>
            <a:chExt cx="3074010" cy="1918146"/>
          </a:xfrm>
        </p:grpSpPr>
        <p:pic>
          <p:nvPicPr>
            <p:cNvPr id="14" name="Picture 2" descr="Resultado de imagen para simulation png">
              <a:extLst>
                <a:ext uri="{FF2B5EF4-FFF2-40B4-BE49-F238E27FC236}">
                  <a16:creationId xmlns:a16="http://schemas.microsoft.com/office/drawing/2014/main" id="{5176A25E-8B70-4CB2-9EBB-DEF503334D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57696">
              <a:off x="6171861" y="1344673"/>
              <a:ext cx="814894" cy="81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20FFD2B4-BA80-4D8A-9375-E457BBDDD387}"/>
                </a:ext>
              </a:extLst>
            </p:cNvPr>
            <p:cNvSpPr txBox="1"/>
            <p:nvPr/>
          </p:nvSpPr>
          <p:spPr>
            <a:xfrm>
              <a:off x="5936768" y="2060571"/>
              <a:ext cx="3074010" cy="1202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050" dirty="0"/>
                <a:t>Simulación y modelado</a:t>
              </a:r>
              <a:endParaRPr lang="es-MX" dirty="0"/>
            </a:p>
          </p:txBody>
        </p:sp>
      </p:grpSp>
      <p:pic>
        <p:nvPicPr>
          <p:cNvPr id="16" name="Picture 16" descr="Resultado de imagen para internet of things png">
            <a:extLst>
              <a:ext uri="{FF2B5EF4-FFF2-40B4-BE49-F238E27FC236}">
                <a16:creationId xmlns:a16="http://schemas.microsoft.com/office/drawing/2014/main" id="{E150A2EB-9A9E-40D0-B814-B1888CAABC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30"/>
          <a:stretch/>
        </p:blipFill>
        <p:spPr bwMode="auto">
          <a:xfrm>
            <a:off x="6049953" y="1236728"/>
            <a:ext cx="452928" cy="30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0AB1DF2E-AC84-4A8B-AE07-88635E36DCBA}"/>
              </a:ext>
            </a:extLst>
          </p:cNvPr>
          <p:cNvGrpSpPr/>
          <p:nvPr/>
        </p:nvGrpSpPr>
        <p:grpSpPr>
          <a:xfrm>
            <a:off x="6181102" y="3121296"/>
            <a:ext cx="827058" cy="801085"/>
            <a:chOff x="8875564" y="1083982"/>
            <a:chExt cx="2069362" cy="2317950"/>
          </a:xfrm>
        </p:grpSpPr>
        <p:pic>
          <p:nvPicPr>
            <p:cNvPr id="18" name="Picture 4" descr="Resultado de imagen para augmented reality png">
              <a:extLst>
                <a:ext uri="{FF2B5EF4-FFF2-40B4-BE49-F238E27FC236}">
                  <a16:creationId xmlns:a16="http://schemas.microsoft.com/office/drawing/2014/main" id="{EB5C7531-1555-4EF7-93A2-27D758F740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4961" y="1083982"/>
              <a:ext cx="942322" cy="9423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9F0B3CA9-5AAF-4D42-840E-D134B89F68F4}"/>
                </a:ext>
              </a:extLst>
            </p:cNvPr>
            <p:cNvSpPr txBox="1"/>
            <p:nvPr/>
          </p:nvSpPr>
          <p:spPr>
            <a:xfrm>
              <a:off x="8875564" y="2199683"/>
              <a:ext cx="2069362" cy="1202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050" dirty="0"/>
                <a:t>Realidad aumentada</a:t>
              </a: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25819C74-9ABB-4714-B3AD-79A4AAE43B3B}"/>
              </a:ext>
            </a:extLst>
          </p:cNvPr>
          <p:cNvGrpSpPr/>
          <p:nvPr/>
        </p:nvGrpSpPr>
        <p:grpSpPr>
          <a:xfrm>
            <a:off x="4683944" y="4874719"/>
            <a:ext cx="994961" cy="725254"/>
            <a:chOff x="7883619" y="3313130"/>
            <a:chExt cx="2489465" cy="2098530"/>
          </a:xfrm>
        </p:grpSpPr>
        <p:pic>
          <p:nvPicPr>
            <p:cNvPr id="21" name="Picture 6" descr="Resultado de imagen para Cybersecurity png">
              <a:extLst>
                <a:ext uri="{FF2B5EF4-FFF2-40B4-BE49-F238E27FC236}">
                  <a16:creationId xmlns:a16="http://schemas.microsoft.com/office/drawing/2014/main" id="{470D35C5-01CA-463B-8B84-C5DD69BB61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6958" y="3313130"/>
              <a:ext cx="932900" cy="932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1AAC3B9D-70EC-48E5-A149-D4299B9D0676}"/>
                </a:ext>
              </a:extLst>
            </p:cNvPr>
            <p:cNvSpPr txBox="1"/>
            <p:nvPr/>
          </p:nvSpPr>
          <p:spPr>
            <a:xfrm>
              <a:off x="7883619" y="4164884"/>
              <a:ext cx="2489465" cy="1246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100" dirty="0"/>
                <a:t>Ciber seguridad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1AE423F2-D6C4-4664-8356-E95C9A805537}"/>
              </a:ext>
            </a:extLst>
          </p:cNvPr>
          <p:cNvGrpSpPr/>
          <p:nvPr/>
        </p:nvGrpSpPr>
        <p:grpSpPr>
          <a:xfrm>
            <a:off x="2218361" y="4160172"/>
            <a:ext cx="716331" cy="647967"/>
            <a:chOff x="9109403" y="4535040"/>
            <a:chExt cx="1792314" cy="1874903"/>
          </a:xfrm>
        </p:grpSpPr>
        <p:pic>
          <p:nvPicPr>
            <p:cNvPr id="24" name="Picture 8" descr="Resultado de imagen para robotica png">
              <a:extLst>
                <a:ext uri="{FF2B5EF4-FFF2-40B4-BE49-F238E27FC236}">
                  <a16:creationId xmlns:a16="http://schemas.microsoft.com/office/drawing/2014/main" id="{F098671A-CDD3-42FA-B530-52A67BF6B1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6452" y="4535040"/>
              <a:ext cx="1019865" cy="11179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DE626F46-5E96-43BE-A077-53F39C005F6B}"/>
                </a:ext>
              </a:extLst>
            </p:cNvPr>
            <p:cNvSpPr txBox="1"/>
            <p:nvPr/>
          </p:nvSpPr>
          <p:spPr>
            <a:xfrm>
              <a:off x="9109403" y="5652970"/>
              <a:ext cx="1792314" cy="756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100" dirty="0"/>
                <a:t>Robótica</a:t>
              </a:r>
              <a:endParaRPr lang="es-MX" dirty="0"/>
            </a:p>
          </p:txBody>
        </p:sp>
      </p:grpSp>
      <p:cxnSp>
        <p:nvCxnSpPr>
          <p:cNvPr id="26" name="Conector: curvado 25">
            <a:extLst>
              <a:ext uri="{FF2B5EF4-FFF2-40B4-BE49-F238E27FC236}">
                <a16:creationId xmlns:a16="http://schemas.microsoft.com/office/drawing/2014/main" id="{008F59AB-0FC3-4BF7-8B61-BFE02C2EA8AE}"/>
              </a:ext>
            </a:extLst>
          </p:cNvPr>
          <p:cNvCxnSpPr>
            <a:cxnSpLocks/>
            <a:stCxn id="19" idx="2"/>
          </p:cNvCxnSpPr>
          <p:nvPr/>
        </p:nvCxnSpPr>
        <p:spPr>
          <a:xfrm rot="5400000">
            <a:off x="5177549" y="3944559"/>
            <a:ext cx="1439260" cy="13949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: curvado 26">
            <a:extLst>
              <a:ext uri="{FF2B5EF4-FFF2-40B4-BE49-F238E27FC236}">
                <a16:creationId xmlns:a16="http://schemas.microsoft.com/office/drawing/2014/main" id="{5C49DB5F-42C6-40A3-8832-6628D011F6EE}"/>
              </a:ext>
            </a:extLst>
          </p:cNvPr>
          <p:cNvCxnSpPr>
            <a:cxnSpLocks/>
            <a:stCxn id="22" idx="1"/>
            <a:endCxn id="25" idx="2"/>
          </p:cNvCxnSpPr>
          <p:nvPr/>
        </p:nvCxnSpPr>
        <p:spPr>
          <a:xfrm rot="10800000">
            <a:off x="2576528" y="4808140"/>
            <a:ext cx="2107417" cy="57639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Conector: curvado 27">
            <a:extLst>
              <a:ext uri="{FF2B5EF4-FFF2-40B4-BE49-F238E27FC236}">
                <a16:creationId xmlns:a16="http://schemas.microsoft.com/office/drawing/2014/main" id="{F91A8870-4C41-4C47-AA89-4ACCF86E3F32}"/>
              </a:ext>
            </a:extLst>
          </p:cNvPr>
          <p:cNvCxnSpPr>
            <a:cxnSpLocks/>
            <a:stCxn id="6" idx="1"/>
            <a:endCxn id="7" idx="2"/>
          </p:cNvCxnSpPr>
          <p:nvPr/>
        </p:nvCxnSpPr>
        <p:spPr>
          <a:xfrm rot="10800000">
            <a:off x="356359" y="2797813"/>
            <a:ext cx="1557847" cy="175404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Conector: curvado 28">
            <a:extLst>
              <a:ext uri="{FF2B5EF4-FFF2-40B4-BE49-F238E27FC236}">
                <a16:creationId xmlns:a16="http://schemas.microsoft.com/office/drawing/2014/main" id="{242053E8-4363-4F28-B6F5-691BE1348465}"/>
              </a:ext>
            </a:extLst>
          </p:cNvPr>
          <p:cNvCxnSpPr>
            <a:cxnSpLocks/>
            <a:stCxn id="7" idx="0"/>
            <a:endCxn id="4" idx="2"/>
          </p:cNvCxnSpPr>
          <p:nvPr/>
        </p:nvCxnSpPr>
        <p:spPr>
          <a:xfrm rot="5400000" flipH="1" flipV="1">
            <a:off x="224187" y="983209"/>
            <a:ext cx="1267526" cy="10031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Conector: curvado 29">
            <a:extLst>
              <a:ext uri="{FF2B5EF4-FFF2-40B4-BE49-F238E27FC236}">
                <a16:creationId xmlns:a16="http://schemas.microsoft.com/office/drawing/2014/main" id="{44475F2D-7146-492A-9826-61D4639DE3AC}"/>
              </a:ext>
            </a:extLst>
          </p:cNvPr>
          <p:cNvCxnSpPr>
            <a:cxnSpLocks/>
            <a:stCxn id="12" idx="3"/>
            <a:endCxn id="8" idx="1"/>
          </p:cNvCxnSpPr>
          <p:nvPr/>
        </p:nvCxnSpPr>
        <p:spPr>
          <a:xfrm>
            <a:off x="2197259" y="590810"/>
            <a:ext cx="1776636" cy="26432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Conector: curvado 30">
            <a:extLst>
              <a:ext uri="{FF2B5EF4-FFF2-40B4-BE49-F238E27FC236}">
                <a16:creationId xmlns:a16="http://schemas.microsoft.com/office/drawing/2014/main" id="{A9D6FD3A-1869-4379-9CFE-91AA4FD75689}"/>
              </a:ext>
            </a:extLst>
          </p:cNvPr>
          <p:cNvCxnSpPr>
            <a:cxnSpLocks/>
            <a:stCxn id="8" idx="3"/>
            <a:endCxn id="16" idx="1"/>
          </p:cNvCxnSpPr>
          <p:nvPr/>
        </p:nvCxnSpPr>
        <p:spPr>
          <a:xfrm>
            <a:off x="4561512" y="855137"/>
            <a:ext cx="1488441" cy="53651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Conector: curvado 31">
            <a:extLst>
              <a:ext uri="{FF2B5EF4-FFF2-40B4-BE49-F238E27FC236}">
                <a16:creationId xmlns:a16="http://schemas.microsoft.com/office/drawing/2014/main" id="{738293FD-EC9E-4B97-B0A3-4A780DA4E337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5730050" y="1865695"/>
            <a:ext cx="1475501" cy="20494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3" name="Picture 14" descr="Resultado de imagen para agile methodology scrum png">
            <a:extLst>
              <a:ext uri="{FF2B5EF4-FFF2-40B4-BE49-F238E27FC236}">
                <a16:creationId xmlns:a16="http://schemas.microsoft.com/office/drawing/2014/main" id="{9E044CD1-CDDF-405D-8B75-DE94794B9A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6" t="12354" r="23334" b="7584"/>
          <a:stretch/>
        </p:blipFill>
        <p:spPr bwMode="auto">
          <a:xfrm>
            <a:off x="2381713" y="1806462"/>
            <a:ext cx="2530638" cy="204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Flecha: a la derecha 35">
            <a:extLst>
              <a:ext uri="{FF2B5EF4-FFF2-40B4-BE49-F238E27FC236}">
                <a16:creationId xmlns:a16="http://schemas.microsoft.com/office/drawing/2014/main" id="{BA3B76F9-1C4F-4A86-8741-C130B2CB33E4}"/>
              </a:ext>
            </a:extLst>
          </p:cNvPr>
          <p:cNvSpPr/>
          <p:nvPr/>
        </p:nvSpPr>
        <p:spPr>
          <a:xfrm>
            <a:off x="7603958" y="2245895"/>
            <a:ext cx="1575289" cy="1260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9E170595-3606-4A23-A4A5-3BA7E18915B4}"/>
              </a:ext>
            </a:extLst>
          </p:cNvPr>
          <p:cNvSpPr/>
          <p:nvPr/>
        </p:nvSpPr>
        <p:spPr>
          <a:xfrm>
            <a:off x="9760185" y="1947663"/>
            <a:ext cx="2075456" cy="19067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Servicios 4.0</a:t>
            </a:r>
            <a:br>
              <a:rPr lang="es-MX" dirty="0"/>
            </a:br>
            <a:r>
              <a:rPr lang="es-MX" dirty="0"/>
              <a:t>(Empresas hacía la transformación digital)</a:t>
            </a:r>
          </a:p>
        </p:txBody>
      </p:sp>
    </p:spTree>
    <p:extLst>
      <p:ext uri="{BB962C8B-B14F-4D97-AF65-F5344CB8AC3E}">
        <p14:creationId xmlns:p14="http://schemas.microsoft.com/office/powerpoint/2010/main" val="3068375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568025-99AA-B140-BE92-5DE06720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Mercado 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989D41-84F9-9A4C-97C0-37A05E65B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Nano, Micro, Pequeñas, Medianas empresas que realicen numerosas transacciones de punto a punto, por ejemplo:</a:t>
            </a:r>
          </a:p>
          <a:p>
            <a:pPr lvl="1"/>
            <a:r>
              <a:rPr lang="es-MX" dirty="0"/>
              <a:t>Notarias;</a:t>
            </a:r>
          </a:p>
          <a:p>
            <a:pPr lvl="1"/>
            <a:r>
              <a:rPr lang="es-MX" dirty="0"/>
              <a:t>Restaurantes;</a:t>
            </a:r>
          </a:p>
          <a:p>
            <a:pPr lvl="1"/>
            <a:r>
              <a:rPr lang="es-MX" dirty="0"/>
              <a:t>Pequeños centros comerciales;</a:t>
            </a:r>
          </a:p>
          <a:p>
            <a:pPr lvl="1"/>
            <a:r>
              <a:rPr lang="es-MX" dirty="0"/>
              <a:t>Gestoras financieras;</a:t>
            </a:r>
          </a:p>
          <a:p>
            <a:r>
              <a:rPr lang="es-MX" dirty="0"/>
              <a:t>Enfocado al 4.2 billones de MiPyMES que representan el 52% del producto interno bruto, generadoras del 78% del empleo a nivel nacional en 2019.</a:t>
            </a:r>
          </a:p>
        </p:txBody>
      </p:sp>
    </p:spTree>
    <p:extLst>
      <p:ext uri="{BB962C8B-B14F-4D97-AF65-F5344CB8AC3E}">
        <p14:creationId xmlns:p14="http://schemas.microsoft.com/office/powerpoint/2010/main" val="3903406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 rot="16200000">
            <a:off x="-3085217" y="3085215"/>
            <a:ext cx="6858001" cy="687566"/>
          </a:xfrm>
        </p:spPr>
        <p:txBody>
          <a:bodyPr>
            <a:noAutofit/>
          </a:bodyPr>
          <a:lstStyle/>
          <a:p>
            <a:pPr algn="ctr">
              <a:spcBef>
                <a:spcPts val="0"/>
              </a:spcBef>
              <a:tabLst>
                <a:tab pos="3312567" algn="l"/>
              </a:tabLst>
            </a:pPr>
            <a:r>
              <a:rPr lang="es-ES" sz="23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Centro de Innovación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687566" y="86837"/>
            <a:ext cx="11460556" cy="6684321"/>
            <a:chOff x="749626" y="-222503"/>
            <a:chExt cx="11230757" cy="6684321"/>
          </a:xfrm>
        </p:grpSpPr>
        <p:grpSp>
          <p:nvGrpSpPr>
            <p:cNvPr id="3" name="Grupo 2"/>
            <p:cNvGrpSpPr/>
            <p:nvPr/>
          </p:nvGrpSpPr>
          <p:grpSpPr>
            <a:xfrm>
              <a:off x="749626" y="-222503"/>
              <a:ext cx="11175696" cy="6684321"/>
              <a:chOff x="2048429" y="537406"/>
              <a:chExt cx="9050258" cy="6019862"/>
            </a:xfrm>
          </p:grpSpPr>
          <p:sp>
            <p:nvSpPr>
              <p:cNvPr id="2" name="Rectángulo 1"/>
              <p:cNvSpPr/>
              <p:nvPr/>
            </p:nvSpPr>
            <p:spPr>
              <a:xfrm>
                <a:off x="2048429" y="2282753"/>
                <a:ext cx="1562806" cy="305946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chemeClr val="accent2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Socios estratégicos</a:t>
                </a:r>
              </a:p>
              <a:p>
                <a:r>
                  <a:rPr lang="es-MX" sz="1000" b="1" dirty="0">
                    <a:solidFill>
                      <a:schemeClr val="bg2">
                        <a:lumMod val="25000"/>
                      </a:schemeClr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 </a:t>
                </a:r>
              </a:p>
            </p:txBody>
          </p:sp>
          <p:sp>
            <p:nvSpPr>
              <p:cNvPr id="5" name="Rectángulo 4"/>
              <p:cNvSpPr/>
              <p:nvPr/>
            </p:nvSpPr>
            <p:spPr>
              <a:xfrm>
                <a:off x="7742098" y="2279854"/>
                <a:ext cx="1775131" cy="13654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chemeClr val="accent4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Relación con clientes</a:t>
                </a:r>
              </a:p>
              <a:p>
                <a:pPr algn="ctr"/>
                <a:endParaRPr lang="es-MX" sz="10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" name="Rectángulo 5"/>
              <p:cNvSpPr/>
              <p:nvPr/>
            </p:nvSpPr>
            <p:spPr>
              <a:xfrm>
                <a:off x="7740470" y="3648363"/>
                <a:ext cx="1773329" cy="169368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chemeClr val="accent4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Canales</a:t>
                </a:r>
              </a:p>
            </p:txBody>
          </p:sp>
          <p:sp>
            <p:nvSpPr>
              <p:cNvPr id="7" name="Rectángulo 6"/>
              <p:cNvSpPr/>
              <p:nvPr/>
            </p:nvSpPr>
            <p:spPr>
              <a:xfrm>
                <a:off x="5472328" y="3642388"/>
                <a:ext cx="2265407" cy="169965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B050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Propuesta de valor</a:t>
                </a:r>
              </a:p>
            </p:txBody>
          </p:sp>
          <p:sp>
            <p:nvSpPr>
              <p:cNvPr id="8" name="Rectángulo 7"/>
              <p:cNvSpPr/>
              <p:nvPr/>
            </p:nvSpPr>
            <p:spPr>
              <a:xfrm>
                <a:off x="3613620" y="2285616"/>
                <a:ext cx="1858708" cy="135661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chemeClr val="accent2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Actividades clave</a:t>
                </a:r>
              </a:p>
              <a:p>
                <a:pPr marL="285703" indent="-285703">
                  <a:buFont typeface="Arial" panose="020B0604020202020204" pitchFamily="34" charset="0"/>
                  <a:buChar char="•"/>
                </a:pPr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Rectángulo 8"/>
              <p:cNvSpPr/>
              <p:nvPr/>
            </p:nvSpPr>
            <p:spPr>
              <a:xfrm>
                <a:off x="3614523" y="3642387"/>
                <a:ext cx="1857805" cy="169966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900" b="1" dirty="0">
                    <a:solidFill>
                      <a:schemeClr val="accent2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Recursos clave</a:t>
                </a:r>
              </a:p>
              <a:p>
                <a:pPr algn="ctr"/>
                <a:endParaRPr lang="es-MX" sz="900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Rectángulo 9"/>
              <p:cNvSpPr/>
              <p:nvPr/>
            </p:nvSpPr>
            <p:spPr>
              <a:xfrm>
                <a:off x="9517233" y="2285616"/>
                <a:ext cx="1581454" cy="305642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chemeClr val="accent4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Segmento de clientes</a:t>
                </a:r>
              </a:p>
              <a:p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Rectángulo 10"/>
              <p:cNvSpPr/>
              <p:nvPr/>
            </p:nvSpPr>
            <p:spPr>
              <a:xfrm>
                <a:off x="2048430" y="5343680"/>
                <a:ext cx="3421381" cy="121358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9999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Estructura de costos</a:t>
                </a:r>
              </a:p>
            </p:txBody>
          </p:sp>
          <p:sp>
            <p:nvSpPr>
              <p:cNvPr id="12" name="Rectángulo 11"/>
              <p:cNvSpPr/>
              <p:nvPr/>
            </p:nvSpPr>
            <p:spPr>
              <a:xfrm>
                <a:off x="7743820" y="5342221"/>
                <a:ext cx="3354867" cy="121504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9999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Fuentes de ingresos</a:t>
                </a:r>
              </a:p>
            </p:txBody>
          </p:sp>
          <p:sp>
            <p:nvSpPr>
              <p:cNvPr id="17" name="Rectángulo 16"/>
              <p:cNvSpPr/>
              <p:nvPr/>
            </p:nvSpPr>
            <p:spPr>
              <a:xfrm>
                <a:off x="2048429" y="537406"/>
                <a:ext cx="3424892" cy="17424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7030A0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Impacto social negativo reducido</a:t>
                </a:r>
              </a:p>
            </p:txBody>
          </p:sp>
          <p:sp>
            <p:nvSpPr>
              <p:cNvPr id="18" name="Rectángulo 17"/>
              <p:cNvSpPr/>
              <p:nvPr/>
            </p:nvSpPr>
            <p:spPr>
              <a:xfrm>
                <a:off x="7743090" y="537407"/>
                <a:ext cx="3355596" cy="174336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7030A0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Impacto social  positivo creado </a:t>
                </a:r>
              </a:p>
            </p:txBody>
          </p:sp>
          <p:sp>
            <p:nvSpPr>
              <p:cNvPr id="21" name="Rectángulo 20"/>
              <p:cNvSpPr/>
              <p:nvPr/>
            </p:nvSpPr>
            <p:spPr>
              <a:xfrm>
                <a:off x="5467966" y="5342221"/>
                <a:ext cx="2269987" cy="121487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9999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Indicadores de impacto</a:t>
                </a:r>
              </a:p>
              <a:p>
                <a:pPr marL="285703" indent="-285703" algn="ctr">
                  <a:buFont typeface="Arial" panose="020B0604020202020204" pitchFamily="34" charset="0"/>
                  <a:buChar char="•"/>
                </a:pPr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" name="Rectángulo 21"/>
              <p:cNvSpPr/>
              <p:nvPr/>
            </p:nvSpPr>
            <p:spPr>
              <a:xfrm>
                <a:off x="5472329" y="537407"/>
                <a:ext cx="2270762" cy="174803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B050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Problemática</a:t>
                </a:r>
              </a:p>
              <a:p>
                <a:pPr algn="ctr"/>
                <a:endParaRPr lang="es-MX" sz="1000" b="1" dirty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Rectángulo 22"/>
              <p:cNvSpPr/>
              <p:nvPr/>
            </p:nvSpPr>
            <p:spPr>
              <a:xfrm>
                <a:off x="5472326" y="2282753"/>
                <a:ext cx="2270765" cy="135946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s-MX" sz="1000" b="1" dirty="0">
                    <a:solidFill>
                      <a:srgbClr val="00B050"/>
                    </a:solidFill>
                    <a:latin typeface="Arial" panose="020B0604020202020204" pitchFamily="34" charset="0"/>
                    <a:ea typeface="Century Gothic" charset="0"/>
                    <a:cs typeface="Arial" panose="020B0604020202020204" pitchFamily="34" charset="0"/>
                  </a:rPr>
                  <a:t>Objetivo / Propósito</a:t>
                </a:r>
              </a:p>
              <a:p>
                <a:pPr algn="ctr"/>
                <a:endParaRPr lang="es-MX" sz="1000" b="1" dirty="0">
                  <a:solidFill>
                    <a:schemeClr val="bg2">
                      <a:lumMod val="25000"/>
                    </a:schemeClr>
                  </a:solidFill>
                  <a:latin typeface="Arial" panose="020B0604020202020204" pitchFamily="34" charset="0"/>
                  <a:ea typeface="Century Gothic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" name="CuadroTexto 3"/>
            <p:cNvSpPr txBox="1"/>
            <p:nvPr/>
          </p:nvSpPr>
          <p:spPr>
            <a:xfrm>
              <a:off x="7420879" y="1427333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19" name="CuadroTexto 18"/>
            <p:cNvSpPr txBox="1"/>
            <p:nvPr/>
          </p:nvSpPr>
          <p:spPr>
            <a:xfrm>
              <a:off x="4517409" y="1417038"/>
              <a:ext cx="47676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11518393" y="1417038"/>
              <a:ext cx="46199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</a:p>
          </p:txBody>
        </p:sp>
        <p:sp>
          <p:nvSpPr>
            <p:cNvPr id="24" name="CuadroTexto 23"/>
            <p:cNvSpPr txBox="1"/>
            <p:nvPr/>
          </p:nvSpPr>
          <p:spPr>
            <a:xfrm>
              <a:off x="7450447" y="2901591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5" name="CuadroTexto 24"/>
            <p:cNvSpPr txBox="1"/>
            <p:nvPr/>
          </p:nvSpPr>
          <p:spPr>
            <a:xfrm>
              <a:off x="4665486" y="2901596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11603262" y="4856596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9669845" y="2903207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9675752" y="4868936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7436800" y="4855285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4651841" y="4868935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31" name="CuadroTexto 30"/>
            <p:cNvSpPr txBox="1"/>
            <p:nvPr/>
          </p:nvSpPr>
          <p:spPr>
            <a:xfrm>
              <a:off x="2388114" y="4611699"/>
              <a:ext cx="31389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32" name="CuadroTexto 31"/>
            <p:cNvSpPr txBox="1"/>
            <p:nvPr/>
          </p:nvSpPr>
          <p:spPr>
            <a:xfrm>
              <a:off x="11530158" y="6136960"/>
              <a:ext cx="43697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</a:p>
          </p:txBody>
        </p:sp>
        <p:sp>
          <p:nvSpPr>
            <p:cNvPr id="33" name="CuadroTexto 32"/>
            <p:cNvSpPr txBox="1"/>
            <p:nvPr/>
          </p:nvSpPr>
          <p:spPr>
            <a:xfrm>
              <a:off x="7302368" y="6136960"/>
              <a:ext cx="45060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</a:p>
          </p:txBody>
        </p:sp>
        <p:sp>
          <p:nvSpPr>
            <p:cNvPr id="34" name="CuadroTexto 33"/>
            <p:cNvSpPr txBox="1"/>
            <p:nvPr/>
          </p:nvSpPr>
          <p:spPr>
            <a:xfrm>
              <a:off x="4517409" y="6150610"/>
              <a:ext cx="43695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900" dirty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sp>
        <p:nvSpPr>
          <p:cNvPr id="16" name="CuadroTexto 15"/>
          <p:cNvSpPr txBox="1"/>
          <p:nvPr/>
        </p:nvSpPr>
        <p:spPr>
          <a:xfrm>
            <a:off x="741518" y="480147"/>
            <a:ext cx="42034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Pérdida de participación de mercado  a EE.UU. a raíz de la incertidumbre del TLCAN 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Perdida de competitividad según el  Índice Global de Competitividad que ubica a nuestro país en la posición 51 de 137.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Altos costos de inventarios medidos a partir la Norma de Información Financiera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(NIF) sobre inventarios del  Consejo Mexicano para la Investigación y Desarrollo de 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Altos costos de la administración de la cadena de suministro según Indicadores de Desempeño Logístico (</a:t>
            </a:r>
            <a:r>
              <a:rPr lang="es-ES" sz="800" dirty="0" err="1">
                <a:latin typeface="Roboto" charset="0"/>
                <a:ea typeface="Roboto" charset="0"/>
                <a:cs typeface="Roboto" charset="0"/>
              </a:rPr>
              <a:t>KPIs</a:t>
            </a: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)</a:t>
            </a:r>
          </a:p>
          <a:p>
            <a:pPr marL="90488" indent="-90488">
              <a:buFont typeface="Arial" panose="020B0604020202020204" pitchFamily="34" charset="0"/>
              <a:buChar char="•"/>
            </a:pPr>
            <a:r>
              <a:rPr lang="es-ES" sz="800" dirty="0">
                <a:latin typeface="Roboto" charset="0"/>
                <a:ea typeface="Roboto" charset="0"/>
                <a:cs typeface="Roboto" charset="0"/>
              </a:rPr>
              <a:t>Falta de información confiable y oportuna en tiempo real a partir de uso exclusivo de plataformas  (SAP-ERP)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4927808" y="185782"/>
            <a:ext cx="3033153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2060" indent="-92060">
              <a:buFont typeface="Arial" panose="020B0604020202020204" pitchFamily="34" charset="0"/>
              <a:buChar char="•"/>
            </a:pP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Motivo de mercado: los procesos logísticos (suministro, abastecimiento y distribución) de la industria logística tradicional no están adecuados para atender las necesidades de los nuevos modelos de negocio y de los procesos de la industria 4.0.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Ausencia de centros de innovación en atención a las nuevas demandas en la cadena de suministro y logística 4.0 en 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MIPYyES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Baja generación de productos y servicios de innovación en las 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PyMES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enfocados en la cadena de suministro y transacciones.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Falta de capital humano especializado en los pilares de simulación/modelado (expertos en metodología-BIM/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Supply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Chain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-Management/ 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Simulations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– SCS/Dinámica de sistemas, uso de herramientas asociadas BIM/SCS/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AutoDesk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Anylogic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etc.),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cloud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computing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(para habilitación de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Iaas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Paas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Saas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basados en la tecnología de </a:t>
            </a:r>
            <a:r>
              <a:rPr lang="es-MX" sz="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Amazon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) y sistemas inteligentes para la industria 4.0 (machine-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learning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Neoj4.0, inventarios inteligentes, monitoreo y geolocalización en tiempo real, control y mapeo de productos/materiales con el uso de RFID/</a:t>
            </a:r>
            <a:r>
              <a:rPr lang="es-MX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IIoT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).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7890988" y="266569"/>
            <a:ext cx="3996212" cy="1792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Fortalecimiento a la cadena de valor de la industria Mexicana.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Formar talento especializado en los pilares mencionados en la industria 4.0 con un enfoque a logística, en las etapas de suministro, abastecimiento y distribución, mediante tecnologías blandas y duras (</a:t>
            </a:r>
            <a:r>
              <a:rPr lang="es-ES" sz="8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IIoT</a:t>
            </a: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/RFID).  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Generación de 20 empleos directos.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Reducir costos para las empresas usuarias de tecnología logística 4.0.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Fomento a la innovación tecnológica de la industria 4.0. mediante tecnología Cloud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Socialización de la Tecnología.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Aumento en la calidad de servicios logísticos a través del uso de tecnologías en  logística 4.0.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r>
              <a:rPr lang="es-ES" sz="8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Aumento de la confianza del consumidor comparada en la posibilidad de compra de bienes y servicios ofertados (automóvil, productos) según INEGI.</a:t>
            </a:r>
          </a:p>
        </p:txBody>
      </p:sp>
      <p:sp>
        <p:nvSpPr>
          <p:cNvPr id="37" name="CuadroTexto 36"/>
          <p:cNvSpPr txBox="1"/>
          <p:nvPr/>
        </p:nvSpPr>
        <p:spPr>
          <a:xfrm>
            <a:off x="4928763" y="2149138"/>
            <a:ext cx="2998224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</a:pP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Impulsar el ecosistema nacional de innovación a través de mecanismos de transformación digital y con apoyo de los pilares de la industria 4.0, enfocándonos en principio en la cadena de suministro y logística. Así como la formación de capital humano en habilidades </a:t>
            </a:r>
            <a:r>
              <a:rPr lang="es-MX" sz="7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hard</a:t>
            </a:r>
            <a:r>
              <a:rPr lang="es-MX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:</a:t>
            </a:r>
          </a:p>
          <a:p>
            <a:pPr marL="180975" lvl="1" indent="-88900" defTabSz="898525">
              <a:buFont typeface="Arial" panose="020B0604020202020204" pitchFamily="34" charset="0"/>
              <a:buChar char="•"/>
            </a:pP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Con enfoque en los pilares de simulación/modelado (expertos en metodología-BIM/</a:t>
            </a:r>
            <a:r>
              <a:rPr lang="es-MX" sz="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Supply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Chain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-Management </a:t>
            </a:r>
            <a:r>
              <a:rPr lang="es-MX" sz="6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Simulations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– SCS/Dinámica de sistemas, uso de herramientas de la metodología BIM/SCS, etc.); </a:t>
            </a:r>
          </a:p>
          <a:p>
            <a:pPr marL="180975" lvl="1" indent="-88900" defTabSz="898525">
              <a:buFont typeface="Arial" panose="020B0604020202020204" pitchFamily="34" charset="0"/>
              <a:buChar char="•"/>
            </a:pP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Cloud </a:t>
            </a:r>
            <a:r>
              <a:rPr lang="es-MX" sz="65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computing</a:t>
            </a: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(para habilitación de </a:t>
            </a:r>
            <a:r>
              <a:rPr lang="es-MX" sz="65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IaaS</a:t>
            </a: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</a:t>
            </a:r>
            <a:r>
              <a:rPr lang="es-MX" sz="65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PaaS</a:t>
            </a: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</a:t>
            </a:r>
            <a:r>
              <a:rPr lang="es-MX" sz="65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SaaS</a:t>
            </a: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basados en la tecnología </a:t>
            </a:r>
            <a:r>
              <a:rPr lang="es-MX" sz="65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cloud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de </a:t>
            </a:r>
            <a:r>
              <a:rPr lang="es-MX" sz="6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Amazon</a:t>
            </a: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);</a:t>
            </a:r>
          </a:p>
          <a:p>
            <a:pPr marL="180975" lvl="1" indent="-88900" defTabSz="898525">
              <a:buFont typeface="Arial" panose="020B0604020202020204" pitchFamily="34" charset="0"/>
              <a:buChar char="•"/>
            </a:pP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Sistemas inteligentes para la industria 4.0</a:t>
            </a:r>
          </a:p>
          <a:p>
            <a:pPr marL="180975" lvl="1" indent="-88900" defTabSz="898525">
              <a:buFont typeface="Arial" panose="020B0604020202020204" pitchFamily="34" charset="0"/>
              <a:buChar char="•"/>
            </a:pPr>
            <a:r>
              <a:rPr lang="es-MX" sz="6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Incorporación de técnicas para instauración del internet de las cosas.</a:t>
            </a:r>
          </a:p>
        </p:txBody>
      </p:sp>
      <p:sp>
        <p:nvSpPr>
          <p:cNvPr id="39" name="CuadroTexto 38"/>
          <p:cNvSpPr txBox="1"/>
          <p:nvPr/>
        </p:nvSpPr>
        <p:spPr>
          <a:xfrm>
            <a:off x="781577" y="2414923"/>
            <a:ext cx="1789967" cy="1520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Aportaciones liquidas</a:t>
            </a:r>
          </a:p>
          <a:p>
            <a:pPr marL="171422" indent="-17142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Academia – 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marL="171422" indent="-17142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Organismo Empresarial</a:t>
            </a:r>
          </a:p>
          <a:p>
            <a:pPr marL="171422" indent="-17142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Transgenia</a:t>
            </a:r>
            <a:endParaRPr lang="es-MX" sz="9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marL="171422" indent="-17142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Grupo Salinas</a:t>
            </a:r>
          </a:p>
          <a:p>
            <a:pPr marL="171422" indent="-17142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Grupo Carso</a:t>
            </a:r>
          </a:p>
          <a:p>
            <a:pPr>
              <a:lnSpc>
                <a:spcPct val="150000"/>
              </a:lnSpc>
            </a:pP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ángulo 41"/>
          <p:cNvSpPr/>
          <p:nvPr/>
        </p:nvSpPr>
        <p:spPr>
          <a:xfrm>
            <a:off x="4973519" y="3717890"/>
            <a:ext cx="290969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Generar más y mejor oferta de servicios tecnológicos para las empresas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MIpYMES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con grandes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colúmenes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de transacciones (notarios,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retails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gestores financieros, etc.).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Agilizar e incrementar el tipo de servicios de empresas con alto número de  transacciones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Mejorar efectividad, costo y eficiencias de los servicios que se entregan en México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Fomentar creación de nuevos servicios.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2705670" y="3793935"/>
            <a:ext cx="2259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Staff operativo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Plataformas Digitales de Logística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Modelos de formación definidos</a:t>
            </a:r>
          </a:p>
          <a:p>
            <a:pPr marL="228600" lvl="0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Red de innovación en logística</a:t>
            </a:r>
          </a:p>
        </p:txBody>
      </p:sp>
      <p:sp>
        <p:nvSpPr>
          <p:cNvPr id="44" name="Rectángulo 43"/>
          <p:cNvSpPr/>
          <p:nvPr/>
        </p:nvSpPr>
        <p:spPr>
          <a:xfrm>
            <a:off x="7795612" y="2113509"/>
            <a:ext cx="2311014" cy="1653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indent="-88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SV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Vinculación a nivel cámaras sectoriales y asociaciones.</a:t>
            </a:r>
          </a:p>
          <a:p>
            <a:pPr marL="88900" lvl="0" indent="-88900">
              <a:buFont typeface="Arial" panose="020B0604020202020204" pitchFamily="34" charset="0"/>
              <a:buChar char="•"/>
            </a:pP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Relación comercial de compra y venta de productos y servicios </a:t>
            </a:r>
          </a:p>
          <a:p>
            <a:pPr marL="88900" lvl="0" indent="-88900">
              <a:buFont typeface="Arial" panose="020B0604020202020204" pitchFamily="34" charset="0"/>
              <a:buChar char="•"/>
            </a:pP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Relación estratégica, tecnológica y de negocios con Centros de Innovación</a:t>
            </a:r>
          </a:p>
          <a:p>
            <a:pPr marL="88900" lvl="0" indent="-88900">
              <a:buFont typeface="Arial" panose="020B0604020202020204" pitchFamily="34" charset="0"/>
              <a:buChar char="•"/>
            </a:pP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Fabricante de Alta tecnología y cadenas logísticas </a:t>
            </a:r>
          </a:p>
          <a:p>
            <a:pPr marL="88900" lvl="0" indent="-88900">
              <a:buFont typeface="Arial" panose="020B0604020202020204" pitchFamily="34" charset="0"/>
              <a:buChar char="•"/>
            </a:pP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Relación de emprendimiento con </a:t>
            </a:r>
            <a:r>
              <a:rPr lang="es-MX" sz="7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start</a:t>
            </a: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ups y emprendedores </a:t>
            </a:r>
          </a:p>
          <a:p>
            <a:pPr marL="88900" lvl="0" indent="-88900">
              <a:buFont typeface="Arial" panose="020B0604020202020204" pitchFamily="34" charset="0"/>
              <a:buChar char="•"/>
            </a:pPr>
            <a:r>
              <a:rPr lang="es-MX" sz="75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Relación de contribución sostenible con la sociedad </a:t>
            </a:r>
          </a:p>
          <a:p>
            <a:pPr marL="88900" indent="-8890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s-SV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ángulo 44"/>
          <p:cNvSpPr/>
          <p:nvPr/>
        </p:nvSpPr>
        <p:spPr>
          <a:xfrm>
            <a:off x="10114955" y="2274836"/>
            <a:ext cx="196864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Empresas TIC: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G&amp;B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Solutions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GI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Managemen</a:t>
            </a:r>
            <a:endParaRPr lang="es-MX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marL="266700" lvl="1" indent="-228600">
              <a:buFont typeface="+mj-lt"/>
              <a:buAutoNum type="arabicPeriod"/>
            </a:pP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Service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Crece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SikbalTech</a:t>
            </a:r>
            <a:endParaRPr lang="es-MX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lvl="0"/>
            <a:r>
              <a:rPr lang="es-MX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Intermediarios</a:t>
            </a: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Notarios;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Gestoras financieras</a:t>
            </a:r>
          </a:p>
          <a:p>
            <a:pPr lvl="0"/>
            <a:r>
              <a:rPr lang="es-MX" sz="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Retails</a:t>
            </a:r>
            <a:endParaRPr lang="es-MX" sz="800" b="1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Micro super mercados</a:t>
            </a:r>
          </a:p>
          <a:p>
            <a:pPr marL="266700" lvl="1" indent="-228600">
              <a:buFont typeface="+mj-lt"/>
              <a:buAutoNum type="arabicPeriod"/>
            </a:pPr>
            <a:r>
              <a:rPr lang="es-MX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Gestores de </a:t>
            </a:r>
            <a:r>
              <a:rPr lang="es-MX" sz="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retail</a:t>
            </a:r>
            <a:endParaRPr lang="es-MX" sz="9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ángulo 45"/>
          <p:cNvSpPr/>
          <p:nvPr/>
        </p:nvSpPr>
        <p:spPr>
          <a:xfrm>
            <a:off x="7859919" y="3673226"/>
            <a:ext cx="21689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Organismos Empresariales Asociaciones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Clústeres 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Universidades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AMITI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Redes sociales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Congresos, seminarios, simposios.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Eventos CANIETI - CAPIM.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Página web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Congresos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Medios especializados</a:t>
            </a:r>
          </a:p>
          <a:p>
            <a:pPr marL="88900" indent="-88900">
              <a:buFont typeface="Arial" panose="020B0604020202020204" pitchFamily="34" charset="0"/>
              <a:buChar char="•"/>
            </a:pPr>
            <a:r>
              <a:rPr lang="es-E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Participación en el ecosistema nacional de transportes y logística</a:t>
            </a:r>
          </a:p>
        </p:txBody>
      </p:sp>
      <p:sp>
        <p:nvSpPr>
          <p:cNvPr id="47" name="Rectángulo 46"/>
          <p:cNvSpPr/>
          <p:nvPr/>
        </p:nvSpPr>
        <p:spPr>
          <a:xfrm>
            <a:off x="4944949" y="5574138"/>
            <a:ext cx="278671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Plan de métricas y mediciones: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Número de personas contratadas por el Centro de Innovación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Número de capacitaciones generadas por el Centro de Innovación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Número de empresas atendidas (clientes).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Grado de madurez de sostenibilidad del centro.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Nuevos productos/servicios/procesos generados por el centro de innovación.</a:t>
            </a:r>
          </a:p>
        </p:txBody>
      </p:sp>
      <p:sp>
        <p:nvSpPr>
          <p:cNvPr id="48" name="Rectángulo 47"/>
          <p:cNvSpPr/>
          <p:nvPr/>
        </p:nvSpPr>
        <p:spPr>
          <a:xfrm>
            <a:off x="7840220" y="5573015"/>
            <a:ext cx="425171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Reingeniería de la cadena de suministro 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(.11%)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Simulación y validación de escenarios. 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(.09%)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Renta de plataforma tecnológica en la nube para monitoreo y control de inventarios en tiempo real </a:t>
            </a:r>
            <a:r>
              <a:rPr lang="es-ES" sz="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IoT</a:t>
            </a: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/RFID. 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(.22%)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Predicción del  comportamiento de ventas de las empresas con grandes cantidades de transacciones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(.15%)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Prueba de concepto de tecnología. 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(.16%)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Membresías para uso del Centro de Innovación.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(.13%)</a:t>
            </a:r>
          </a:p>
          <a:p>
            <a:pPr marL="85725" indent="-85725">
              <a:buFont typeface="+mj-lt"/>
              <a:buAutoNum type="arabicPeriod"/>
            </a:pPr>
            <a:r>
              <a:rPr lang="es-E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Otros servicios </a:t>
            </a:r>
            <a:r>
              <a:rPr lang="es-E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(.14%)</a:t>
            </a:r>
          </a:p>
        </p:txBody>
      </p:sp>
      <p:sp>
        <p:nvSpPr>
          <p:cNvPr id="49" name="Rectángulo 48"/>
          <p:cNvSpPr/>
          <p:nvPr/>
        </p:nvSpPr>
        <p:spPr>
          <a:xfrm>
            <a:off x="694960" y="5730719"/>
            <a:ext cx="42875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es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Costos Fijos</a:t>
            </a:r>
            <a:r>
              <a:rPr lang="es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: Nómina y servicios profesionales servicios básicos (seguridad, limpieza, soporte y mantenimiento, telefonía, internet, agua, electricidad) Servicios terceros (contables, bancarios, y telecomunicaciones) Pólizas, fianzas y seguros</a:t>
            </a:r>
            <a:endParaRPr lang="es-MX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fontAlgn="ctr"/>
            <a:r>
              <a:rPr lang="es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 </a:t>
            </a:r>
            <a:endParaRPr lang="es-MX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pPr fontAlgn="ctr"/>
            <a:r>
              <a:rPr lang="es-US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Costos variables</a:t>
            </a:r>
            <a:r>
              <a:rPr lang="es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: Operativos de unidades e trabajo, marketing, relaciones públicas, materiales de promoción, otros gastos  </a:t>
            </a:r>
            <a:endParaRPr lang="es-MX" sz="80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2668758" y="2003112"/>
            <a:ext cx="2424410" cy="1606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Primera</a:t>
            </a:r>
            <a:r>
              <a:rPr lang="es-MX" sz="2000" b="1" dirty="0"/>
              <a:t> </a:t>
            </a:r>
            <a:r>
              <a:rPr lang="es-MX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Fase:</a:t>
            </a:r>
          </a:p>
          <a:p>
            <a:pPr marL="177800" lvl="1" indent="-177800">
              <a:buFont typeface="+mj-lt"/>
              <a:buAutoNum type="arabicPeriod"/>
            </a:pP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Habilitación Física y puesta en punto tecnológica del CII que comprende: Centro de atención, laboratorio RFID/</a:t>
            </a:r>
            <a:r>
              <a:rPr lang="es-MX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IIoT</a:t>
            </a: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, observatorio de Logística, Aulas de capacitación y especialización, Co-</a:t>
            </a:r>
            <a:r>
              <a:rPr lang="es-MX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Working</a:t>
            </a: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/BC áreas comunes.</a:t>
            </a:r>
          </a:p>
          <a:p>
            <a:pPr marL="177800" lvl="1" indent="-177800">
              <a:buFont typeface="+mj-lt"/>
              <a:buAutoNum type="arabicPeriod"/>
            </a:pPr>
            <a:r>
              <a:rPr lang="es-MX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Modelo de Gobernanza, innovación y de negocios</a:t>
            </a:r>
          </a:p>
          <a:p>
            <a:pPr marL="92060" indent="-92060">
              <a:buFont typeface="Arial" panose="020B0604020202020204" pitchFamily="34" charset="0"/>
              <a:buChar char="•"/>
            </a:pPr>
            <a:endParaRPr lang="es-MX" sz="640" dirty="0">
              <a:solidFill>
                <a:schemeClr val="tx1">
                  <a:lumMod val="75000"/>
                  <a:lumOff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88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F6E28A03CC274FB32826ED3448C5DD" ma:contentTypeVersion="8" ma:contentTypeDescription="Create a new document." ma:contentTypeScope="" ma:versionID="04cd88579f86b8a599faf9176d06b09f">
  <xsd:schema xmlns:xsd="http://www.w3.org/2001/XMLSchema" xmlns:xs="http://www.w3.org/2001/XMLSchema" xmlns:p="http://schemas.microsoft.com/office/2006/metadata/properties" xmlns:ns3="3e64e71a-05d5-4c99-bd35-55527126a0df" targetNamespace="http://schemas.microsoft.com/office/2006/metadata/properties" ma:root="true" ma:fieldsID="df7a72d7e76f171f64a2b2d00a7eac5a" ns3:_="">
    <xsd:import namespace="3e64e71a-05d5-4c99-bd35-55527126a0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64e71a-05d5-4c99-bd35-55527126a0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B5F2BBC-9CD3-4370-BC72-F15BB58F1D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64e71a-05d5-4c99-bd35-55527126a0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80152B-E6D2-494A-A11E-51C78A8F9E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0A8B2A-BFC0-4BBF-942A-F30A2A7E1A13}">
  <ds:schemaRefs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3e64e71a-05d5-4c99-bd35-55527126a0df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1108</Words>
  <Application>Microsoft Office PowerPoint</Application>
  <PresentationFormat>Panorámica</PresentationFormat>
  <Paragraphs>141</Paragraphs>
  <Slides>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Tema de Office</vt:lpstr>
      <vt:lpstr>Centro de Innovación</vt:lpstr>
      <vt:lpstr>Presentación de PowerPoint</vt:lpstr>
      <vt:lpstr>Presentación de PowerPoint</vt:lpstr>
      <vt:lpstr>Mercado objetivo</vt:lpstr>
      <vt:lpstr>Centro de Innovación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de Innovación</dc:title>
  <dc:creator>EFRAIN CARREON ORTIZ</dc:creator>
  <cp:lastModifiedBy>Saurat Xiuhcoatl ....</cp:lastModifiedBy>
  <cp:revision>7</cp:revision>
  <dcterms:created xsi:type="dcterms:W3CDTF">2019-10-02T03:50:09Z</dcterms:created>
  <dcterms:modified xsi:type="dcterms:W3CDTF">2019-10-03T04:49:27Z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0x0101005CF6E28A03CC274FB32826ED3448C5DD</vt:lpwstr>
  </property>
</Properties>
</file>